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5"/>
  </p:notesMasterIdLst>
  <p:sldIdLst>
    <p:sldId id="257" r:id="rId2"/>
    <p:sldId id="285" r:id="rId3"/>
    <p:sldId id="296" r:id="rId4"/>
    <p:sldId id="286" r:id="rId5"/>
    <p:sldId id="287" r:id="rId6"/>
    <p:sldId id="288" r:id="rId7"/>
    <p:sldId id="289" r:id="rId8"/>
    <p:sldId id="290" r:id="rId9"/>
    <p:sldId id="291" r:id="rId10"/>
    <p:sldId id="292" r:id="rId11"/>
    <p:sldId id="293" r:id="rId12"/>
    <p:sldId id="294" r:id="rId13"/>
    <p:sldId id="295" r:id="rId14"/>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mn-ea"/>
        <a:cs typeface="Arial" charset="0"/>
      </a:defRPr>
    </a:lvl1pPr>
    <a:lvl2pPr marL="457200" algn="l" rtl="0" fontAlgn="base">
      <a:spcBef>
        <a:spcPct val="0"/>
      </a:spcBef>
      <a:spcAft>
        <a:spcPct val="0"/>
      </a:spcAft>
      <a:defRPr sz="2400" kern="1200">
        <a:solidFill>
          <a:schemeClr val="tx1"/>
        </a:solidFill>
        <a:latin typeface="Arial" charset="0"/>
        <a:ea typeface="+mn-ea"/>
        <a:cs typeface="Arial" charset="0"/>
      </a:defRPr>
    </a:lvl2pPr>
    <a:lvl3pPr marL="914400" algn="l" rtl="0" fontAlgn="base">
      <a:spcBef>
        <a:spcPct val="0"/>
      </a:spcBef>
      <a:spcAft>
        <a:spcPct val="0"/>
      </a:spcAft>
      <a:defRPr sz="2400" kern="1200">
        <a:solidFill>
          <a:schemeClr val="tx1"/>
        </a:solidFill>
        <a:latin typeface="Arial" charset="0"/>
        <a:ea typeface="+mn-ea"/>
        <a:cs typeface="Arial" charset="0"/>
      </a:defRPr>
    </a:lvl3pPr>
    <a:lvl4pPr marL="1371600" algn="l" rtl="0" fontAlgn="base">
      <a:spcBef>
        <a:spcPct val="0"/>
      </a:spcBef>
      <a:spcAft>
        <a:spcPct val="0"/>
      </a:spcAft>
      <a:defRPr sz="2400" kern="1200">
        <a:solidFill>
          <a:schemeClr val="tx1"/>
        </a:solidFill>
        <a:latin typeface="Arial" charset="0"/>
        <a:ea typeface="+mn-ea"/>
        <a:cs typeface="Arial" charset="0"/>
      </a:defRPr>
    </a:lvl4pPr>
    <a:lvl5pPr marL="1828800" algn="l" rtl="0" fontAlgn="base">
      <a:spcBef>
        <a:spcPct val="0"/>
      </a:spcBef>
      <a:spcAft>
        <a:spcPct val="0"/>
      </a:spcAft>
      <a:defRPr sz="2400" kern="1200">
        <a:solidFill>
          <a:schemeClr val="tx1"/>
        </a:solidFill>
        <a:latin typeface="Arial" charset="0"/>
        <a:ea typeface="+mn-ea"/>
        <a:cs typeface="Arial" charset="0"/>
      </a:defRPr>
    </a:lvl5pPr>
    <a:lvl6pPr marL="2286000" algn="l" defTabSz="914400" rtl="0" eaLnBrk="1" latinLnBrk="0" hangingPunct="1">
      <a:defRPr sz="2400" kern="1200">
        <a:solidFill>
          <a:schemeClr val="tx1"/>
        </a:solidFill>
        <a:latin typeface="Arial" charset="0"/>
        <a:ea typeface="+mn-ea"/>
        <a:cs typeface="Arial" charset="0"/>
      </a:defRPr>
    </a:lvl6pPr>
    <a:lvl7pPr marL="2743200" algn="l" defTabSz="914400" rtl="0" eaLnBrk="1" latinLnBrk="0" hangingPunct="1">
      <a:defRPr sz="2400" kern="1200">
        <a:solidFill>
          <a:schemeClr val="tx1"/>
        </a:solidFill>
        <a:latin typeface="Arial" charset="0"/>
        <a:ea typeface="+mn-ea"/>
        <a:cs typeface="Arial" charset="0"/>
      </a:defRPr>
    </a:lvl7pPr>
    <a:lvl8pPr marL="3200400" algn="l" defTabSz="914400" rtl="0" eaLnBrk="1" latinLnBrk="0" hangingPunct="1">
      <a:defRPr sz="2400" kern="1200">
        <a:solidFill>
          <a:schemeClr val="tx1"/>
        </a:solidFill>
        <a:latin typeface="Arial" charset="0"/>
        <a:ea typeface="+mn-ea"/>
        <a:cs typeface="Arial" charset="0"/>
      </a:defRPr>
    </a:lvl8pPr>
    <a:lvl9pPr marL="3657600" algn="l" defTabSz="914400" rtl="0" eaLnBrk="1" latinLnBrk="0" hangingPunct="1">
      <a:defRPr sz="2400"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007F"/>
    <a:srgbClr val="A40000"/>
    <a:srgbClr val="C40062"/>
    <a:srgbClr val="004D86"/>
    <a:srgbClr val="003300"/>
    <a:srgbClr val="FF3399"/>
    <a:srgbClr val="040E08"/>
    <a:srgbClr val="B92D1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56" autoAdjust="0"/>
    <p:restoredTop sz="95596" autoAdjust="0"/>
  </p:normalViewPr>
  <p:slideViewPr>
    <p:cSldViewPr>
      <p:cViewPr varScale="1">
        <p:scale>
          <a:sx n="88" d="100"/>
          <a:sy n="88" d="100"/>
        </p:scale>
        <p:origin x="-1152" y="-102"/>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pitchFamily="34" charset="0"/>
                <a:cs typeface="+mn-cs"/>
              </a:defRPr>
            </a:lvl1pPr>
          </a:lstStyle>
          <a:p>
            <a:pPr>
              <a:defRPr/>
            </a:pPr>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pitchFamily="34" charset="0"/>
                <a:cs typeface="+mn-cs"/>
              </a:defRPr>
            </a:lvl1pPr>
          </a:lstStyle>
          <a:p>
            <a:pPr>
              <a:defRPr/>
            </a:pPr>
            <a:endParaRPr lang="en-US"/>
          </a:p>
        </p:txBody>
      </p:sp>
      <p:sp>
        <p:nvSpPr>
          <p:cNvPr id="92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pitchFamily="34" charset="0"/>
                <a:cs typeface="+mn-cs"/>
              </a:defRPr>
            </a:lvl1pPr>
          </a:lstStyle>
          <a:p>
            <a:pPr>
              <a:defRPr/>
            </a:pPr>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pitchFamily="34" charset="0"/>
                <a:cs typeface="+mn-cs"/>
              </a:defRPr>
            </a:lvl1pPr>
          </a:lstStyle>
          <a:p>
            <a:pPr>
              <a:defRPr/>
            </a:pPr>
            <a:fld id="{79AF6885-4E6C-444E-AD62-0F825F52033F}" type="slidenum">
              <a:rPr lang="en-US"/>
              <a:pPr>
                <a:defRPr/>
              </a:pPr>
              <a:t>‹#›</a:t>
            </a:fld>
            <a:endParaRPr lang="en-US"/>
          </a:p>
        </p:txBody>
      </p:sp>
    </p:spTree>
    <p:extLst>
      <p:ext uri="{BB962C8B-B14F-4D97-AF65-F5344CB8AC3E}">
        <p14:creationId xmlns:p14="http://schemas.microsoft.com/office/powerpoint/2010/main" val="22069796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miter lim="800000"/>
            <a:headEnd/>
            <a:tailEnd/>
          </a:ln>
        </p:spPr>
        <p:txBody>
          <a:bodyPr/>
          <a:lstStyle/>
          <a:p>
            <a:fld id="{38F32A96-D78F-42DC-B40B-97AFBF7F899B}" type="slidenum">
              <a:rPr lang="en-US" smtClean="0">
                <a:latin typeface="Arial" charset="0"/>
              </a:rPr>
              <a:pPr/>
              <a:t>1</a:t>
            </a:fld>
            <a:endParaRPr lang="en-US" smtClean="0">
              <a:latin typeface="Arial"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ru-RU" smtClean="0">
              <a:latin typeface="Arial" charset="0"/>
            </a:endParaRPr>
          </a:p>
        </p:txBody>
      </p:sp>
    </p:spTree>
    <p:extLst>
      <p:ext uri="{BB962C8B-B14F-4D97-AF65-F5344CB8AC3E}">
        <p14:creationId xmlns:p14="http://schemas.microsoft.com/office/powerpoint/2010/main" val="924858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miter lim="800000"/>
            <a:headEnd/>
            <a:tailEnd/>
          </a:ln>
        </p:spPr>
        <p:txBody>
          <a:bodyPr/>
          <a:lstStyle/>
          <a:p>
            <a:fld id="{38F32A96-D78F-42DC-B40B-97AFBF7F899B}" type="slidenum">
              <a:rPr lang="en-US" smtClean="0">
                <a:latin typeface="Arial" charset="0"/>
              </a:rPr>
              <a:pPr/>
              <a:t>11</a:t>
            </a:fld>
            <a:endParaRPr lang="en-US" smtClean="0">
              <a:latin typeface="Arial"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ru-RU" smtClean="0">
              <a:latin typeface="Arial" charset="0"/>
            </a:endParaRPr>
          </a:p>
        </p:txBody>
      </p:sp>
    </p:spTree>
    <p:extLst>
      <p:ext uri="{BB962C8B-B14F-4D97-AF65-F5344CB8AC3E}">
        <p14:creationId xmlns:p14="http://schemas.microsoft.com/office/powerpoint/2010/main" val="9248583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miter lim="800000"/>
            <a:headEnd/>
            <a:tailEnd/>
          </a:ln>
        </p:spPr>
        <p:txBody>
          <a:bodyPr/>
          <a:lstStyle/>
          <a:p>
            <a:fld id="{38F32A96-D78F-42DC-B40B-97AFBF7F899B}" type="slidenum">
              <a:rPr lang="en-US" smtClean="0">
                <a:latin typeface="Arial" charset="0"/>
              </a:rPr>
              <a:pPr/>
              <a:t>12</a:t>
            </a:fld>
            <a:endParaRPr lang="en-US" smtClean="0">
              <a:latin typeface="Arial"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ru-RU" smtClean="0">
              <a:latin typeface="Arial" charset="0"/>
            </a:endParaRPr>
          </a:p>
        </p:txBody>
      </p:sp>
    </p:spTree>
    <p:extLst>
      <p:ext uri="{BB962C8B-B14F-4D97-AF65-F5344CB8AC3E}">
        <p14:creationId xmlns:p14="http://schemas.microsoft.com/office/powerpoint/2010/main" val="9248583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miter lim="800000"/>
            <a:headEnd/>
            <a:tailEnd/>
          </a:ln>
        </p:spPr>
        <p:txBody>
          <a:bodyPr/>
          <a:lstStyle/>
          <a:p>
            <a:fld id="{38F32A96-D78F-42DC-B40B-97AFBF7F899B}" type="slidenum">
              <a:rPr lang="en-US" smtClean="0">
                <a:latin typeface="Arial" charset="0"/>
              </a:rPr>
              <a:pPr/>
              <a:t>13</a:t>
            </a:fld>
            <a:endParaRPr lang="en-US" smtClean="0">
              <a:latin typeface="Arial"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ru-RU" smtClean="0">
              <a:latin typeface="Arial" charset="0"/>
            </a:endParaRPr>
          </a:p>
        </p:txBody>
      </p:sp>
    </p:spTree>
    <p:extLst>
      <p:ext uri="{BB962C8B-B14F-4D97-AF65-F5344CB8AC3E}">
        <p14:creationId xmlns:p14="http://schemas.microsoft.com/office/powerpoint/2010/main" val="924858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miter lim="800000"/>
            <a:headEnd/>
            <a:tailEnd/>
          </a:ln>
        </p:spPr>
        <p:txBody>
          <a:bodyPr/>
          <a:lstStyle/>
          <a:p>
            <a:fld id="{38F32A96-D78F-42DC-B40B-97AFBF7F899B}" type="slidenum">
              <a:rPr lang="en-US" smtClean="0">
                <a:latin typeface="Arial" charset="0"/>
              </a:rPr>
              <a:pPr/>
              <a:t>2</a:t>
            </a:fld>
            <a:endParaRPr lang="en-US" smtClean="0">
              <a:latin typeface="Arial"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ru-RU" smtClean="0">
              <a:latin typeface="Arial" charset="0"/>
            </a:endParaRPr>
          </a:p>
        </p:txBody>
      </p:sp>
    </p:spTree>
    <p:extLst>
      <p:ext uri="{BB962C8B-B14F-4D97-AF65-F5344CB8AC3E}">
        <p14:creationId xmlns:p14="http://schemas.microsoft.com/office/powerpoint/2010/main" val="924858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miter lim="800000"/>
            <a:headEnd/>
            <a:tailEnd/>
          </a:ln>
        </p:spPr>
        <p:txBody>
          <a:bodyPr/>
          <a:lstStyle/>
          <a:p>
            <a:fld id="{38F32A96-D78F-42DC-B40B-97AFBF7F899B}" type="slidenum">
              <a:rPr lang="en-US" smtClean="0">
                <a:latin typeface="Arial" charset="0"/>
              </a:rPr>
              <a:pPr/>
              <a:t>4</a:t>
            </a:fld>
            <a:endParaRPr lang="en-US" smtClean="0">
              <a:latin typeface="Arial"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ru-RU" smtClean="0">
              <a:latin typeface="Arial" charset="0"/>
            </a:endParaRPr>
          </a:p>
        </p:txBody>
      </p:sp>
    </p:spTree>
    <p:extLst>
      <p:ext uri="{BB962C8B-B14F-4D97-AF65-F5344CB8AC3E}">
        <p14:creationId xmlns:p14="http://schemas.microsoft.com/office/powerpoint/2010/main" val="924858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miter lim="800000"/>
            <a:headEnd/>
            <a:tailEnd/>
          </a:ln>
        </p:spPr>
        <p:txBody>
          <a:bodyPr/>
          <a:lstStyle/>
          <a:p>
            <a:fld id="{38F32A96-D78F-42DC-B40B-97AFBF7F899B}" type="slidenum">
              <a:rPr lang="en-US" smtClean="0">
                <a:latin typeface="Arial" charset="0"/>
              </a:rPr>
              <a:pPr/>
              <a:t>5</a:t>
            </a:fld>
            <a:endParaRPr lang="en-US" smtClean="0">
              <a:latin typeface="Arial"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ru-RU" smtClean="0">
              <a:latin typeface="Arial" charset="0"/>
            </a:endParaRPr>
          </a:p>
        </p:txBody>
      </p:sp>
    </p:spTree>
    <p:extLst>
      <p:ext uri="{BB962C8B-B14F-4D97-AF65-F5344CB8AC3E}">
        <p14:creationId xmlns:p14="http://schemas.microsoft.com/office/powerpoint/2010/main" val="924858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miter lim="800000"/>
            <a:headEnd/>
            <a:tailEnd/>
          </a:ln>
        </p:spPr>
        <p:txBody>
          <a:bodyPr/>
          <a:lstStyle/>
          <a:p>
            <a:fld id="{38F32A96-D78F-42DC-B40B-97AFBF7F899B}" type="slidenum">
              <a:rPr lang="en-US" smtClean="0">
                <a:latin typeface="Arial" charset="0"/>
              </a:rPr>
              <a:pPr/>
              <a:t>6</a:t>
            </a:fld>
            <a:endParaRPr lang="en-US" smtClean="0">
              <a:latin typeface="Arial"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ru-RU" smtClean="0">
              <a:latin typeface="Arial" charset="0"/>
            </a:endParaRPr>
          </a:p>
        </p:txBody>
      </p:sp>
    </p:spTree>
    <p:extLst>
      <p:ext uri="{BB962C8B-B14F-4D97-AF65-F5344CB8AC3E}">
        <p14:creationId xmlns:p14="http://schemas.microsoft.com/office/powerpoint/2010/main" val="924858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miter lim="800000"/>
            <a:headEnd/>
            <a:tailEnd/>
          </a:ln>
        </p:spPr>
        <p:txBody>
          <a:bodyPr/>
          <a:lstStyle/>
          <a:p>
            <a:fld id="{38F32A96-D78F-42DC-B40B-97AFBF7F899B}" type="slidenum">
              <a:rPr lang="en-US" smtClean="0">
                <a:latin typeface="Arial" charset="0"/>
              </a:rPr>
              <a:pPr/>
              <a:t>7</a:t>
            </a:fld>
            <a:endParaRPr lang="en-US" smtClean="0">
              <a:latin typeface="Arial"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ru-RU" smtClean="0">
              <a:latin typeface="Arial" charset="0"/>
            </a:endParaRPr>
          </a:p>
        </p:txBody>
      </p:sp>
    </p:spTree>
    <p:extLst>
      <p:ext uri="{BB962C8B-B14F-4D97-AF65-F5344CB8AC3E}">
        <p14:creationId xmlns:p14="http://schemas.microsoft.com/office/powerpoint/2010/main" val="924858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miter lim="800000"/>
            <a:headEnd/>
            <a:tailEnd/>
          </a:ln>
        </p:spPr>
        <p:txBody>
          <a:bodyPr/>
          <a:lstStyle/>
          <a:p>
            <a:fld id="{38F32A96-D78F-42DC-B40B-97AFBF7F899B}" type="slidenum">
              <a:rPr lang="en-US" smtClean="0">
                <a:latin typeface="Arial" charset="0"/>
              </a:rPr>
              <a:pPr/>
              <a:t>8</a:t>
            </a:fld>
            <a:endParaRPr lang="en-US" smtClean="0">
              <a:latin typeface="Arial"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ru-RU" smtClean="0">
              <a:latin typeface="Arial" charset="0"/>
            </a:endParaRPr>
          </a:p>
        </p:txBody>
      </p:sp>
    </p:spTree>
    <p:extLst>
      <p:ext uri="{BB962C8B-B14F-4D97-AF65-F5344CB8AC3E}">
        <p14:creationId xmlns:p14="http://schemas.microsoft.com/office/powerpoint/2010/main" val="924858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miter lim="800000"/>
            <a:headEnd/>
            <a:tailEnd/>
          </a:ln>
        </p:spPr>
        <p:txBody>
          <a:bodyPr/>
          <a:lstStyle/>
          <a:p>
            <a:fld id="{38F32A96-D78F-42DC-B40B-97AFBF7F899B}" type="slidenum">
              <a:rPr lang="en-US" smtClean="0">
                <a:latin typeface="Arial" charset="0"/>
              </a:rPr>
              <a:pPr/>
              <a:t>9</a:t>
            </a:fld>
            <a:endParaRPr lang="en-US" smtClean="0">
              <a:latin typeface="Arial"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ru-RU" smtClean="0">
              <a:latin typeface="Arial" charset="0"/>
            </a:endParaRPr>
          </a:p>
        </p:txBody>
      </p:sp>
    </p:spTree>
    <p:extLst>
      <p:ext uri="{BB962C8B-B14F-4D97-AF65-F5344CB8AC3E}">
        <p14:creationId xmlns:p14="http://schemas.microsoft.com/office/powerpoint/2010/main" val="9248583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miter lim="800000"/>
            <a:headEnd/>
            <a:tailEnd/>
          </a:ln>
        </p:spPr>
        <p:txBody>
          <a:bodyPr/>
          <a:lstStyle/>
          <a:p>
            <a:fld id="{38F32A96-D78F-42DC-B40B-97AFBF7F899B}" type="slidenum">
              <a:rPr lang="en-US" smtClean="0">
                <a:latin typeface="Arial" charset="0"/>
              </a:rPr>
              <a:pPr/>
              <a:t>10</a:t>
            </a:fld>
            <a:endParaRPr lang="en-US" smtClean="0">
              <a:latin typeface="Arial"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ru-RU" smtClean="0">
              <a:latin typeface="Arial" charset="0"/>
            </a:endParaRPr>
          </a:p>
        </p:txBody>
      </p:sp>
    </p:spTree>
    <p:extLst>
      <p:ext uri="{BB962C8B-B14F-4D97-AF65-F5344CB8AC3E}">
        <p14:creationId xmlns:p14="http://schemas.microsoft.com/office/powerpoint/2010/main" val="9248583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564CF2E0-CCC4-4E1E-9902-C3C36AB3FDA4}" type="datetimeFigureOut">
              <a:rPr lang="en-US" smtClean="0"/>
              <a:pPr/>
              <a:t>10/30/2024</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kumimoji="0"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6F42FDE4-A7DD-41A7-A0A6-9B649FB43336}" type="slidenum">
              <a:rPr kumimoji="0" lang="en-US" smtClean="0"/>
              <a:pPr/>
              <a:t>‹#›</a:t>
            </a:fld>
            <a:endParaRPr kumimoji="0" lang="en-US" sz="1400" dirty="0">
              <a:solidFill>
                <a:srgbClr val="FFFFFF"/>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4CF2E0-CCC4-4E1E-9902-C3C36AB3FDA4}"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6F42FDE4-A7DD-41A7-A0A6-9B649FB43336}"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4CF2E0-CCC4-4E1E-9902-C3C36AB3FDA4}"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6F42FDE4-A7DD-41A7-A0A6-9B649FB43336}" type="slidenum">
              <a:rPr kumimoji="0" lang="en-US" smtClean="0"/>
              <a:pPr/>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564CF2E0-CCC4-4E1E-9902-C3C36AB3FDA4}" type="datetimeFigureOut">
              <a:rPr lang="en-US" smtClean="0"/>
              <a:pPr/>
              <a:t>10/30/2024</a:t>
            </a:fld>
            <a:endParaRPr lang="en-US"/>
          </a:p>
        </p:txBody>
      </p:sp>
      <p:sp>
        <p:nvSpPr>
          <p:cNvPr id="9" name="Slide Number Placeholder 8"/>
          <p:cNvSpPr>
            <a:spLocks noGrp="1"/>
          </p:cNvSpPr>
          <p:nvPr>
            <p:ph type="sldNum" sz="quarter" idx="15"/>
          </p:nvPr>
        </p:nvSpPr>
        <p:spPr/>
        <p:txBody>
          <a:bodyPr rtlCol="0"/>
          <a:lstStyle/>
          <a:p>
            <a:fld id="{6F42FDE4-A7DD-41A7-A0A6-9B649FB43336}" type="slidenum">
              <a:rPr kumimoji="0" lang="en-US" smtClean="0"/>
              <a:pPr/>
              <a:t>‹#›</a:t>
            </a:fld>
            <a:endParaRPr kumimoji="0" lang="en-US"/>
          </a:p>
        </p:txBody>
      </p:sp>
      <p:sp>
        <p:nvSpPr>
          <p:cNvPr id="10" name="Footer Placeholder 9"/>
          <p:cNvSpPr>
            <a:spLocks noGrp="1"/>
          </p:cNvSpPr>
          <p:nvPr>
            <p:ph type="ftr" sz="quarter" idx="16"/>
          </p:nvPr>
        </p:nvSpPr>
        <p:spPr/>
        <p:txBody>
          <a:bodyPr rtlCol="0"/>
          <a:lstStyle/>
          <a:p>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564CF2E0-CCC4-4E1E-9902-C3C36AB3FDA4}" type="datetimeFigureOut">
              <a:rPr lang="en-US" smtClean="0"/>
              <a:pPr/>
              <a:t>10/30/2024</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kumimoji="0" lang="en-US" dirty="0"/>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6F42FDE4-A7DD-41A7-A0A6-9B649FB43336}" type="slidenum">
              <a:rPr kumimoji="0" lang="en-US" smtClean="0"/>
              <a:pPr/>
              <a:t>‹#›</a:t>
            </a:fld>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64CF2E0-CCC4-4E1E-9902-C3C36AB3FDA4}" type="datetimeFigureOut">
              <a:rPr lang="en-US" smtClean="0"/>
              <a:pPr/>
              <a:t>10/30/2024</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6F42FDE4-A7DD-41A7-A0A6-9B649FB43336}" type="slidenum">
              <a:rPr kumimoji="0" lang="en-US" smtClean="0"/>
              <a:pPr/>
              <a:t>‹#›</a:t>
            </a:fld>
            <a:endParaRPr kumimoji="0"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564CF2E0-CCC4-4E1E-9902-C3C36AB3FDA4}" type="datetimeFigureOut">
              <a:rPr lang="en-US" smtClean="0"/>
              <a:pPr/>
              <a:t>10/30/2024</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6F42FDE4-A7DD-41A7-A0A6-9B649FB43336}" type="slidenum">
              <a:rPr kumimoji="0" lang="en-US" smtClean="0"/>
              <a:pPr/>
              <a:t>‹#›</a:t>
            </a:fld>
            <a:endParaRPr kumimoji="0"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564CF2E0-CCC4-4E1E-9902-C3C36AB3FDA4}" type="datetimeFigureOut">
              <a:rPr lang="en-US" smtClean="0"/>
              <a:pPr/>
              <a:t>10/30/2024</a:t>
            </a:fld>
            <a:endParaRPr lang="en-US"/>
          </a:p>
        </p:txBody>
      </p:sp>
      <p:sp>
        <p:nvSpPr>
          <p:cNvPr id="7" name="Slide Number Placeholder 6"/>
          <p:cNvSpPr>
            <a:spLocks noGrp="1"/>
          </p:cNvSpPr>
          <p:nvPr>
            <p:ph type="sldNum" sz="quarter" idx="11"/>
          </p:nvPr>
        </p:nvSpPr>
        <p:spPr/>
        <p:txBody>
          <a:bodyPr rtlCol="0"/>
          <a:lstStyle/>
          <a:p>
            <a:fld id="{6F42FDE4-A7DD-41A7-A0A6-9B649FB43336}" type="slidenum">
              <a:rPr kumimoji="0" lang="en-US" smtClean="0"/>
              <a:pPr/>
              <a:t>‹#›</a:t>
            </a:fld>
            <a:endParaRPr kumimoji="0" lang="en-US"/>
          </a:p>
        </p:txBody>
      </p:sp>
      <p:sp>
        <p:nvSpPr>
          <p:cNvPr id="8" name="Footer Placeholder 7"/>
          <p:cNvSpPr>
            <a:spLocks noGrp="1"/>
          </p:cNvSpPr>
          <p:nvPr>
            <p:ph type="ftr" sz="quarter" idx="12"/>
          </p:nvPr>
        </p:nvSpPr>
        <p:spPr/>
        <p:txBody>
          <a:bodyPr rtlCol="0"/>
          <a:lstStyle/>
          <a:p>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4CF2E0-CCC4-4E1E-9902-C3C36AB3FDA4}" type="datetimeFigureOut">
              <a:rPr lang="en-US" smtClean="0"/>
              <a:pPr/>
              <a:t>10/30/2024</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6F42FDE4-A7DD-41A7-A0A6-9B649FB43336}" type="slidenum">
              <a:rPr kumimoji="0" lang="en-US" smtClean="0"/>
              <a:pPr/>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564CF2E0-CCC4-4E1E-9902-C3C36AB3FDA4}" type="datetimeFigureOut">
              <a:rPr lang="en-US" smtClean="0"/>
              <a:pPr/>
              <a:t>10/30/2024</a:t>
            </a:fld>
            <a:endParaRPr lang="en-US"/>
          </a:p>
        </p:txBody>
      </p:sp>
      <p:sp>
        <p:nvSpPr>
          <p:cNvPr id="22" name="Slide Number Placeholder 21"/>
          <p:cNvSpPr>
            <a:spLocks noGrp="1"/>
          </p:cNvSpPr>
          <p:nvPr>
            <p:ph type="sldNum" sz="quarter" idx="15"/>
          </p:nvPr>
        </p:nvSpPr>
        <p:spPr/>
        <p:txBody>
          <a:bodyPr rtlCol="0"/>
          <a:lstStyle/>
          <a:p>
            <a:fld id="{6F42FDE4-A7DD-41A7-A0A6-9B649FB43336}" type="slidenum">
              <a:rPr kumimoji="0" lang="en-US" smtClean="0"/>
              <a:pPr/>
              <a:t>‹#›</a:t>
            </a:fld>
            <a:endParaRPr kumimoji="0" lang="en-US"/>
          </a:p>
        </p:txBody>
      </p:sp>
      <p:sp>
        <p:nvSpPr>
          <p:cNvPr id="23" name="Footer Placeholder 22"/>
          <p:cNvSpPr>
            <a:spLocks noGrp="1"/>
          </p:cNvSpPr>
          <p:nvPr>
            <p:ph type="ftr" sz="quarter" idx="16"/>
          </p:nvPr>
        </p:nvSpPr>
        <p:spPr/>
        <p:txBody>
          <a:bodyPr rtlCol="0"/>
          <a:lstStyle/>
          <a:p>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564CF2E0-CCC4-4E1E-9902-C3C36AB3FDA4}" type="datetimeFigureOut">
              <a:rPr lang="en-US" smtClean="0"/>
              <a:pPr/>
              <a:t>10/30/2024</a:t>
            </a:fld>
            <a:endParaRPr lang="en-US"/>
          </a:p>
        </p:txBody>
      </p:sp>
      <p:sp>
        <p:nvSpPr>
          <p:cNvPr id="18" name="Slide Number Placeholder 17"/>
          <p:cNvSpPr>
            <a:spLocks noGrp="1"/>
          </p:cNvSpPr>
          <p:nvPr>
            <p:ph type="sldNum" sz="quarter" idx="11"/>
          </p:nvPr>
        </p:nvSpPr>
        <p:spPr/>
        <p:txBody>
          <a:bodyPr rtlCol="0"/>
          <a:lstStyle/>
          <a:p>
            <a:fld id="{6F42FDE4-A7DD-41A7-A0A6-9B649FB43336}" type="slidenum">
              <a:rPr kumimoji="0" lang="en-US" smtClean="0"/>
              <a:pPr/>
              <a:t>‹#›</a:t>
            </a:fld>
            <a:endParaRPr kumimoji="0" lang="en-US" dirty="0"/>
          </a:p>
        </p:txBody>
      </p:sp>
      <p:sp>
        <p:nvSpPr>
          <p:cNvPr id="21" name="Footer Placeholder 20"/>
          <p:cNvSpPr>
            <a:spLocks noGrp="1"/>
          </p:cNvSpPr>
          <p:nvPr>
            <p:ph type="ftr" sz="quarter" idx="12"/>
          </p:nvPr>
        </p:nvSpPr>
        <p:spPr/>
        <p:txBody>
          <a:bodyPr rtlCol="0"/>
          <a:lstStyle/>
          <a:p>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pPr algn="r" eaLnBrk="1" latinLnBrk="0" hangingPunct="1"/>
            <a:fld id="{564CF2E0-CCC4-4E1E-9902-C3C36AB3FDA4}" type="datetimeFigureOut">
              <a:rPr lang="en-US" smtClean="0"/>
              <a:pPr algn="r" eaLnBrk="1" latinLnBrk="0" hangingPunct="1"/>
              <a:t>10/30/2024</a:t>
            </a:fld>
            <a:endParaRPr lang="en-US" sz="1400" dirty="0">
              <a:solidFill>
                <a:schemeClr val="tx2"/>
              </a:solidFill>
            </a:endParaRPr>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kumimoji="0" lang="en-US" sz="1400" dirty="0">
              <a:solidFill>
                <a:schemeClr val="tx2"/>
              </a:solidFill>
            </a:endParaRPr>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pPr algn="ctr" eaLnBrk="1" latinLnBrk="0" hangingPunct="1"/>
            <a:fld id="{6F42FDE4-A7DD-41A7-A0A6-9B649FB43336}" type="slidenum">
              <a:rPr kumimoji="0" lang="en-US" smtClean="0"/>
              <a:pPr algn="ctr" eaLnBrk="1" latinLnBrk="0" hangingPunct="1"/>
              <a:t>‹#›</a:t>
            </a:fld>
            <a:endParaRPr kumimoji="0" lang="en-US" sz="1400" dirty="0">
              <a:solidFill>
                <a:srgbClr val="FFFFFF"/>
              </a:solidFill>
              <a:latin typeface="+mj-lt"/>
              <a:ea typeface="+mj-ea"/>
              <a:cs typeface="+mj-cs"/>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8"/>
          <p:cNvSpPr>
            <a:spLocks noGrp="1" noChangeArrowheads="1"/>
          </p:cNvSpPr>
          <p:nvPr>
            <p:ph type="title"/>
          </p:nvPr>
        </p:nvSpPr>
        <p:spPr>
          <a:xfrm>
            <a:off x="609600" y="4495800"/>
            <a:ext cx="7543800" cy="715963"/>
          </a:xfrm>
        </p:spPr>
        <p:txBody>
          <a:bodyPr>
            <a:normAutofit fontScale="90000"/>
          </a:bodyPr>
          <a:lstStyle/>
          <a:p>
            <a:pPr algn="ctr"/>
            <a:r>
              <a:rPr lang="en-US" sz="3200" b="1" smtClean="0">
                <a:latin typeface="Times New Roman" pitchFamily="18" charset="0"/>
                <a:cs typeface="Times New Roman" pitchFamily="18" charset="0"/>
              </a:rPr>
              <a:t>Bộ câu hỏi đánh giá kiến thức, thực hành về an toàn thực phẩm cho chủ cơ sở, người trực tiếp sản xuất, kinh doanh thực phẩm thuộc thẩm quyền quản lý của Bộ Y tế và đáp án trả lời</a:t>
            </a:r>
            <a:br>
              <a:rPr lang="en-US" sz="3200" b="1" smtClean="0">
                <a:latin typeface="Times New Roman" pitchFamily="18" charset="0"/>
                <a:cs typeface="Times New Roman" pitchFamily="18" charset="0"/>
              </a:rPr>
            </a:br>
            <a:r>
              <a:rPr lang="en-US" sz="3200" i="1" smtClean="0">
                <a:latin typeface="Times New Roman" pitchFamily="18" charset="0"/>
                <a:cs typeface="Times New Roman" pitchFamily="18" charset="0"/>
              </a:rPr>
              <a:t> (Kèm theo Quyết định số 75</a:t>
            </a:r>
            <a:r>
              <a:rPr lang="vi-VN" sz="3200" i="1" smtClean="0">
                <a:latin typeface="Times New Roman" pitchFamily="18" charset="0"/>
                <a:cs typeface="Times New Roman" pitchFamily="18" charset="0"/>
              </a:rPr>
              <a:t>/</a:t>
            </a:r>
            <a:r>
              <a:rPr lang="en-US" sz="3200" i="1" smtClean="0">
                <a:latin typeface="Times New Roman" pitchFamily="18" charset="0"/>
                <a:cs typeface="Times New Roman" pitchFamily="18" charset="0"/>
              </a:rPr>
              <a:t>QĐ-ATTP</a:t>
            </a:r>
            <a:r>
              <a:rPr lang="vi-VN" sz="3200" i="1" smtClean="0">
                <a:latin typeface="Times New Roman" pitchFamily="18" charset="0"/>
                <a:cs typeface="Times New Roman" pitchFamily="18" charset="0"/>
              </a:rPr>
              <a:t> ngày </a:t>
            </a:r>
            <a:r>
              <a:rPr lang="en-US" sz="3200" i="1" smtClean="0">
                <a:latin typeface="Times New Roman" pitchFamily="18" charset="0"/>
                <a:cs typeface="Times New Roman" pitchFamily="18" charset="0"/>
              </a:rPr>
              <a:t>27/03</a:t>
            </a:r>
            <a:r>
              <a:rPr lang="vi-VN" sz="3200" i="1" smtClean="0">
                <a:latin typeface="Times New Roman" pitchFamily="18" charset="0"/>
                <a:cs typeface="Times New Roman" pitchFamily="18" charset="0"/>
              </a:rPr>
              <a:t>/2024 của </a:t>
            </a:r>
            <a:r>
              <a:rPr lang="en-US" sz="3200" i="1" smtClean="0">
                <a:latin typeface="Times New Roman" pitchFamily="18" charset="0"/>
                <a:cs typeface="Times New Roman" pitchFamily="18" charset="0"/>
              </a:rPr>
              <a:t>Cục An toàn thực phẩm)</a:t>
            </a:r>
            <a:endParaRPr lang="ru-RU" sz="3200" b="1" i="1" smtClean="0">
              <a:latin typeface="Times New Roman" pitchFamily="18" charset="0"/>
              <a:cs typeface="Times New Roman" pitchFamily="18" charset="0"/>
            </a:endParaRPr>
          </a:p>
        </p:txBody>
      </p:sp>
      <p:pic>
        <p:nvPicPr>
          <p:cNvPr id="4" name="Picture 3" descr="Ảnh hồ sơ của bạ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971" y="95693"/>
            <a:ext cx="2159928" cy="138820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xmlns="" id="{6DF55033-2817-4239-BCAD-E4A355FB0FD2}"/>
              </a:ext>
            </a:extLst>
          </p:cNvPr>
          <p:cNvSpPr txBox="1"/>
          <p:nvPr/>
        </p:nvSpPr>
        <p:spPr>
          <a:xfrm>
            <a:off x="2753833" y="637678"/>
            <a:ext cx="5691010" cy="338554"/>
          </a:xfrm>
          <a:prstGeom prst="rect">
            <a:avLst/>
          </a:prstGeom>
          <a:noFill/>
        </p:spPr>
        <p:txBody>
          <a:bodyPr wrap="square" rtlCol="0">
            <a:spAutoFit/>
          </a:bodyPr>
          <a:lstStyle/>
          <a:p>
            <a:r>
              <a:rPr lang="en-US" sz="1600" b="1" dirty="0" smtClean="0">
                <a:latin typeface="Arial" panose="020B0604020202020204" pitchFamily="34" charset="0"/>
                <a:cs typeface="Arial" panose="020B0604020202020204" pitchFamily="34" charset="0"/>
              </a:rPr>
              <a:t>CHI CỤC AN TOÀN VỆ SINH THỰC </a:t>
            </a:r>
            <a:r>
              <a:rPr lang="en-US" sz="1600" b="1" smtClean="0">
                <a:latin typeface="Arial" panose="020B0604020202020204" pitchFamily="34" charset="0"/>
                <a:cs typeface="Arial" panose="020B0604020202020204" pitchFamily="34" charset="0"/>
              </a:rPr>
              <a:t>PHẨM LAI CHÂU</a:t>
            </a:r>
            <a:endParaRPr lang="en-US" sz="1600" dirty="0">
              <a:latin typeface="Arial" panose="020B0604020202020204" pitchFamily="34" charset="0"/>
              <a:cs typeface="Arial" panose="020B0604020202020204" pitchFamily="34" charset="0"/>
            </a:endParaRPr>
          </a:p>
        </p:txBody>
      </p:sp>
    </p:spTree>
  </p:cSld>
  <p:clrMapOvr>
    <a:masterClrMapping/>
  </p:clrMapOvr>
  <p:transition>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p:cNvSpPr/>
          <p:nvPr/>
        </p:nvSpPr>
        <p:spPr>
          <a:xfrm>
            <a:off x="685800" y="1981200"/>
            <a:ext cx="533400" cy="381000"/>
          </a:xfrm>
          <a:prstGeom prst="ellipse">
            <a:avLst/>
          </a:prstGeom>
          <a:noFill/>
          <a:ln w="28575">
            <a:solidFill>
              <a:srgbClr val="FE00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85800" y="3352800"/>
            <a:ext cx="533400" cy="381000"/>
          </a:xfrm>
          <a:prstGeom prst="ellipse">
            <a:avLst/>
          </a:prstGeom>
          <a:noFill/>
          <a:ln w="28575">
            <a:solidFill>
              <a:srgbClr val="FE00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685800" y="6019800"/>
            <a:ext cx="533400" cy="381000"/>
          </a:xfrm>
          <a:prstGeom prst="ellipse">
            <a:avLst/>
          </a:prstGeom>
          <a:noFill/>
          <a:ln w="28575">
            <a:solidFill>
              <a:srgbClr val="FE00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p:cNvGraphicFramePr>
            <a:graphicFrameLocks noGrp="1"/>
          </p:cNvGraphicFramePr>
          <p:nvPr/>
        </p:nvGraphicFramePr>
        <p:xfrm>
          <a:off x="685800" y="381002"/>
          <a:ext cx="7543799" cy="6095997"/>
        </p:xfrm>
        <a:graphic>
          <a:graphicData uri="http://schemas.openxmlformats.org/drawingml/2006/table">
            <a:tbl>
              <a:tblPr/>
              <a:tblGrid>
                <a:gridCol w="885308"/>
                <a:gridCol w="5861713"/>
                <a:gridCol w="796778"/>
              </a:tblGrid>
              <a:tr h="776941">
                <a:tc>
                  <a:txBody>
                    <a:bodyPr/>
                    <a:lstStyle/>
                    <a:p>
                      <a:pPr indent="90170">
                        <a:lnSpc>
                          <a:spcPct val="150000"/>
                        </a:lnSpc>
                        <a:spcAft>
                          <a:spcPts val="0"/>
                        </a:spcAft>
                      </a:pPr>
                      <a:r>
                        <a:rPr lang="en-US" sz="1600" b="1">
                          <a:solidFill>
                            <a:srgbClr val="000000"/>
                          </a:solidFill>
                          <a:latin typeface="Times New Roman"/>
                          <a:ea typeface="Times New Roman"/>
                        </a:rPr>
                        <a:t>Câu 19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600">
                          <a:solidFill>
                            <a:srgbClr val="000000"/>
                          </a:solidFill>
                          <a:latin typeface="Times New Roman"/>
                          <a:ea typeface="Times New Roman"/>
                        </a:rPr>
                        <a:t>Phương tiện đã vận chuyển chất độc hại chưa được tẩy rửa sạch có được</a:t>
                      </a:r>
                      <a:br>
                        <a:rPr lang="en-US" sz="1600">
                          <a:solidFill>
                            <a:srgbClr val="000000"/>
                          </a:solidFill>
                          <a:latin typeface="Times New Roman"/>
                          <a:ea typeface="Times New Roman"/>
                        </a:rPr>
                      </a:br>
                      <a:r>
                        <a:rPr lang="en-US" sz="1600">
                          <a:solidFill>
                            <a:srgbClr val="000000"/>
                          </a:solidFill>
                          <a:latin typeface="Times New Roman"/>
                          <a:ea typeface="Times New Roman"/>
                        </a:rPr>
                        <a:t>sử dụng để vận chuyển thực phẩm hay không?</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627529">
                <a:tc>
                  <a:txBody>
                    <a:bodyPr/>
                    <a:lstStyle/>
                    <a:p>
                      <a:pPr indent="90170">
                        <a:lnSpc>
                          <a:spcPct val="150000"/>
                        </a:lnSpc>
                        <a:spcAft>
                          <a:spcPts val="0"/>
                        </a:spcAft>
                      </a:pPr>
                      <a:r>
                        <a:rPr lang="en-US" sz="1600">
                          <a:solidFill>
                            <a:srgbClr val="000000"/>
                          </a:solidFill>
                          <a:latin typeface="Times New Roman"/>
                          <a:ea typeface="Times New Roman"/>
                        </a:rPr>
                        <a:t>a)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Có.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a:t>
                      </a:r>
                      <a:endParaRPr lang="en-US" sz="16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7529">
                <a:tc>
                  <a:txBody>
                    <a:bodyPr/>
                    <a:lstStyle/>
                    <a:p>
                      <a:pPr indent="90170">
                        <a:lnSpc>
                          <a:spcPct val="150000"/>
                        </a:lnSpc>
                        <a:spcAft>
                          <a:spcPts val="0"/>
                        </a:spcAft>
                      </a:pPr>
                      <a:r>
                        <a:rPr lang="en-US" sz="1600">
                          <a:solidFill>
                            <a:srgbClr val="000000"/>
                          </a:solidFill>
                          <a:latin typeface="Times New Roman"/>
                          <a:ea typeface="Times New Roman"/>
                        </a:rPr>
                        <a:t>b)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Không.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a:t>
                      </a:r>
                      <a:endParaRPr lang="en-US" sz="16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6941">
                <a:tc>
                  <a:txBody>
                    <a:bodyPr/>
                    <a:lstStyle/>
                    <a:p>
                      <a:pPr indent="90170">
                        <a:lnSpc>
                          <a:spcPct val="150000"/>
                        </a:lnSpc>
                        <a:spcAft>
                          <a:spcPts val="0"/>
                        </a:spcAft>
                      </a:pPr>
                      <a:r>
                        <a:rPr lang="en-US" sz="1600" b="1">
                          <a:solidFill>
                            <a:srgbClr val="000000"/>
                          </a:solidFill>
                          <a:latin typeface="Times New Roman"/>
                          <a:ea typeface="Times New Roman"/>
                        </a:rPr>
                        <a:t>Câu 20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600">
                          <a:solidFill>
                            <a:srgbClr val="000000"/>
                          </a:solidFill>
                          <a:latin typeface="Times New Roman"/>
                          <a:ea typeface="Times New Roman"/>
                        </a:rPr>
                        <a:t>Người trực tiếp sản xuất, kinh doanh thực phẩm phải được tập huấn kiến</a:t>
                      </a:r>
                      <a:br>
                        <a:rPr lang="en-US" sz="1600">
                          <a:solidFill>
                            <a:srgbClr val="000000"/>
                          </a:solidFill>
                          <a:latin typeface="Times New Roman"/>
                          <a:ea typeface="Times New Roman"/>
                        </a:rPr>
                      </a:br>
                      <a:r>
                        <a:rPr lang="en-US" sz="1600">
                          <a:solidFill>
                            <a:srgbClr val="000000"/>
                          </a:solidFill>
                          <a:latin typeface="Times New Roman"/>
                          <a:ea typeface="Times New Roman"/>
                        </a:rPr>
                        <a:t>thức an toàn thực phẩm?</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627529">
                <a:tc>
                  <a:txBody>
                    <a:bodyPr/>
                    <a:lstStyle/>
                    <a:p>
                      <a:pPr indent="90170">
                        <a:lnSpc>
                          <a:spcPct val="150000"/>
                        </a:lnSpc>
                        <a:spcAft>
                          <a:spcPts val="0"/>
                        </a:spcAft>
                      </a:pPr>
                      <a:r>
                        <a:rPr lang="en-US" sz="1600">
                          <a:solidFill>
                            <a:srgbClr val="000000"/>
                          </a:solidFill>
                          <a:latin typeface="Times New Roman"/>
                          <a:ea typeface="Times New Roman"/>
                        </a:rPr>
                        <a:t>a)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Đúng.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a:t>
                      </a:r>
                      <a:endParaRPr lang="en-US" sz="16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7529">
                <a:tc>
                  <a:txBody>
                    <a:bodyPr/>
                    <a:lstStyle/>
                    <a:p>
                      <a:pPr indent="90170">
                        <a:lnSpc>
                          <a:spcPct val="150000"/>
                        </a:lnSpc>
                        <a:spcAft>
                          <a:spcPts val="0"/>
                        </a:spcAft>
                      </a:pPr>
                      <a:r>
                        <a:rPr lang="en-US" sz="1600">
                          <a:solidFill>
                            <a:srgbClr val="000000"/>
                          </a:solidFill>
                          <a:latin typeface="Times New Roman"/>
                          <a:ea typeface="Times New Roman"/>
                        </a:rPr>
                        <a:t>b)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Sai.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a:t>
                      </a:r>
                      <a:endParaRPr lang="en-US" sz="16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6941">
                <a:tc>
                  <a:txBody>
                    <a:bodyPr/>
                    <a:lstStyle/>
                    <a:p>
                      <a:pPr indent="90170">
                        <a:lnSpc>
                          <a:spcPct val="150000"/>
                        </a:lnSpc>
                        <a:spcAft>
                          <a:spcPts val="0"/>
                        </a:spcAft>
                      </a:pPr>
                      <a:r>
                        <a:rPr lang="en-US" sz="1600" b="1">
                          <a:solidFill>
                            <a:srgbClr val="000000"/>
                          </a:solidFill>
                          <a:latin typeface="Times New Roman"/>
                          <a:ea typeface="Times New Roman"/>
                        </a:rPr>
                        <a:t>Câu 21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600">
                          <a:solidFill>
                            <a:srgbClr val="000000"/>
                          </a:solidFill>
                          <a:latin typeface="Times New Roman"/>
                          <a:ea typeface="Times New Roman"/>
                        </a:rPr>
                        <a:t>Người đang mắc bệnh truyền nhiễm có được phép trực tiếp sản xuất,</a:t>
                      </a:r>
                      <a:br>
                        <a:rPr lang="en-US" sz="1600">
                          <a:solidFill>
                            <a:srgbClr val="000000"/>
                          </a:solidFill>
                          <a:latin typeface="Times New Roman"/>
                          <a:ea typeface="Times New Roman"/>
                        </a:rPr>
                      </a:br>
                      <a:r>
                        <a:rPr lang="en-US" sz="1600">
                          <a:solidFill>
                            <a:srgbClr val="000000"/>
                          </a:solidFill>
                          <a:latin typeface="Times New Roman"/>
                          <a:ea typeface="Times New Roman"/>
                        </a:rPr>
                        <a:t>kinh doanh thực phẩm không?</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627529">
                <a:tc>
                  <a:txBody>
                    <a:bodyPr/>
                    <a:lstStyle/>
                    <a:p>
                      <a:pPr indent="90170">
                        <a:lnSpc>
                          <a:spcPct val="150000"/>
                        </a:lnSpc>
                        <a:spcAft>
                          <a:spcPts val="0"/>
                        </a:spcAft>
                      </a:pPr>
                      <a:r>
                        <a:rPr lang="en-US" sz="1600">
                          <a:solidFill>
                            <a:srgbClr val="000000"/>
                          </a:solidFill>
                          <a:latin typeface="Times New Roman"/>
                          <a:ea typeface="Times New Roman"/>
                        </a:rPr>
                        <a:t>a)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Có.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a:t>
                      </a:r>
                      <a:endParaRPr lang="en-US" sz="16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7529">
                <a:tc>
                  <a:txBody>
                    <a:bodyPr/>
                    <a:lstStyle/>
                    <a:p>
                      <a:pPr indent="90170">
                        <a:lnSpc>
                          <a:spcPct val="150000"/>
                        </a:lnSpc>
                        <a:spcAft>
                          <a:spcPts val="0"/>
                        </a:spcAft>
                      </a:pPr>
                      <a:r>
                        <a:rPr lang="en-US" sz="1600">
                          <a:solidFill>
                            <a:srgbClr val="000000"/>
                          </a:solidFill>
                          <a:latin typeface="Times New Roman"/>
                          <a:ea typeface="Times New Roman"/>
                        </a:rPr>
                        <a:t>b)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Không.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a:t>
                      </a:r>
                      <a:endParaRPr lang="en-US" sz="16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plus(in)">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plus(in)">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plus(in)">
                                      <p:cBhvr>
                                        <p:cTn id="1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228600" y="228600"/>
          <a:ext cx="7772399" cy="6095997"/>
        </p:xfrm>
        <a:graphic>
          <a:graphicData uri="http://schemas.openxmlformats.org/drawingml/2006/table">
            <a:tbl>
              <a:tblPr/>
              <a:tblGrid>
                <a:gridCol w="912136"/>
                <a:gridCol w="6039341"/>
                <a:gridCol w="820922"/>
              </a:tblGrid>
              <a:tr h="776941">
                <a:tc>
                  <a:txBody>
                    <a:bodyPr/>
                    <a:lstStyle/>
                    <a:p>
                      <a:pPr indent="90170">
                        <a:lnSpc>
                          <a:spcPct val="150000"/>
                        </a:lnSpc>
                        <a:spcAft>
                          <a:spcPts val="0"/>
                        </a:spcAft>
                      </a:pPr>
                      <a:r>
                        <a:rPr lang="en-US" sz="1600" b="1">
                          <a:solidFill>
                            <a:srgbClr val="000000"/>
                          </a:solidFill>
                          <a:latin typeface="Times New Roman"/>
                          <a:ea typeface="Times New Roman"/>
                        </a:rPr>
                        <a:t>Câu 22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600">
                          <a:solidFill>
                            <a:srgbClr val="000000"/>
                          </a:solidFill>
                          <a:latin typeface="Times New Roman"/>
                          <a:ea typeface="Times New Roman"/>
                        </a:rPr>
                        <a:t>Cơ sở kinh doanh dịch vụ ăn uống có phải thực hiện lưu mẫu thức ăn</a:t>
                      </a:r>
                      <a:br>
                        <a:rPr lang="en-US" sz="1600">
                          <a:solidFill>
                            <a:srgbClr val="000000"/>
                          </a:solidFill>
                          <a:latin typeface="Times New Roman"/>
                          <a:ea typeface="Times New Roman"/>
                        </a:rPr>
                      </a:br>
                      <a:r>
                        <a:rPr lang="en-US" sz="1600">
                          <a:solidFill>
                            <a:srgbClr val="000000"/>
                          </a:solidFill>
                          <a:latin typeface="Times New Roman"/>
                          <a:ea typeface="Times New Roman"/>
                        </a:rPr>
                        <a:t>theo hướng dẫn của Bộ Y tế hay không?</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627529">
                <a:tc>
                  <a:txBody>
                    <a:bodyPr/>
                    <a:lstStyle/>
                    <a:p>
                      <a:pPr indent="90170">
                        <a:lnSpc>
                          <a:spcPct val="150000"/>
                        </a:lnSpc>
                        <a:spcAft>
                          <a:spcPts val="0"/>
                        </a:spcAft>
                      </a:pPr>
                      <a:r>
                        <a:rPr lang="en-US" sz="1600">
                          <a:solidFill>
                            <a:srgbClr val="000000"/>
                          </a:solidFill>
                          <a:latin typeface="Times New Roman"/>
                          <a:ea typeface="Times New Roman"/>
                        </a:rPr>
                        <a:t>a)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Có.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a:t>
                      </a:r>
                      <a:endParaRPr lang="en-US" sz="16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7529">
                <a:tc>
                  <a:txBody>
                    <a:bodyPr/>
                    <a:lstStyle/>
                    <a:p>
                      <a:pPr indent="90170">
                        <a:lnSpc>
                          <a:spcPct val="150000"/>
                        </a:lnSpc>
                        <a:spcAft>
                          <a:spcPts val="0"/>
                        </a:spcAft>
                      </a:pPr>
                      <a:r>
                        <a:rPr lang="en-US" sz="1600">
                          <a:solidFill>
                            <a:srgbClr val="000000"/>
                          </a:solidFill>
                          <a:latin typeface="Times New Roman"/>
                          <a:ea typeface="Times New Roman"/>
                        </a:rPr>
                        <a:t>b)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Không.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a:t>
                      </a:r>
                      <a:endParaRPr lang="en-US" sz="16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6941">
                <a:tc>
                  <a:txBody>
                    <a:bodyPr/>
                    <a:lstStyle/>
                    <a:p>
                      <a:pPr indent="90170">
                        <a:lnSpc>
                          <a:spcPct val="150000"/>
                        </a:lnSpc>
                        <a:spcAft>
                          <a:spcPts val="0"/>
                        </a:spcAft>
                      </a:pPr>
                      <a:r>
                        <a:rPr lang="en-US" sz="1600" b="1">
                          <a:solidFill>
                            <a:srgbClr val="000000"/>
                          </a:solidFill>
                          <a:latin typeface="Times New Roman"/>
                          <a:ea typeface="Times New Roman"/>
                        </a:rPr>
                        <a:t>Câu 23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600">
                          <a:solidFill>
                            <a:srgbClr val="000000"/>
                          </a:solidFill>
                          <a:latin typeface="Times New Roman"/>
                          <a:ea typeface="Times New Roman"/>
                        </a:rPr>
                        <a:t>Giấy chứng nhận cơ sở đủ điều kiện an toàn thực phẩm có hiệu lực bao</a:t>
                      </a:r>
                      <a:br>
                        <a:rPr lang="en-US" sz="1600">
                          <a:solidFill>
                            <a:srgbClr val="000000"/>
                          </a:solidFill>
                          <a:latin typeface="Times New Roman"/>
                          <a:ea typeface="Times New Roman"/>
                        </a:rPr>
                      </a:br>
                      <a:r>
                        <a:rPr lang="en-US" sz="1600">
                          <a:solidFill>
                            <a:srgbClr val="000000"/>
                          </a:solidFill>
                          <a:latin typeface="Times New Roman"/>
                          <a:ea typeface="Times New Roman"/>
                        </a:rPr>
                        <a:t>nhiêu lâu?</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627529">
                <a:tc>
                  <a:txBody>
                    <a:bodyPr/>
                    <a:lstStyle/>
                    <a:p>
                      <a:pPr indent="90170">
                        <a:lnSpc>
                          <a:spcPct val="150000"/>
                        </a:lnSpc>
                        <a:spcAft>
                          <a:spcPts val="0"/>
                        </a:spcAft>
                      </a:pPr>
                      <a:r>
                        <a:rPr lang="en-US" sz="1600">
                          <a:solidFill>
                            <a:srgbClr val="000000"/>
                          </a:solidFill>
                          <a:latin typeface="Times New Roman"/>
                          <a:ea typeface="Times New Roman"/>
                        </a:rPr>
                        <a:t>a)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3 năm.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a:t>
                      </a:r>
                      <a:endParaRPr lang="en-US" sz="16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7529">
                <a:tc>
                  <a:txBody>
                    <a:bodyPr/>
                    <a:lstStyle/>
                    <a:p>
                      <a:pPr indent="90170">
                        <a:lnSpc>
                          <a:spcPct val="150000"/>
                        </a:lnSpc>
                        <a:spcAft>
                          <a:spcPts val="0"/>
                        </a:spcAft>
                      </a:pPr>
                      <a:r>
                        <a:rPr lang="en-US" sz="1600">
                          <a:solidFill>
                            <a:srgbClr val="000000"/>
                          </a:solidFill>
                          <a:latin typeface="Times New Roman"/>
                          <a:ea typeface="Times New Roman"/>
                        </a:rPr>
                        <a:t>b)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5 năm.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a:t>
                      </a:r>
                      <a:endParaRPr lang="en-US" sz="16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6941">
                <a:tc>
                  <a:txBody>
                    <a:bodyPr/>
                    <a:lstStyle/>
                    <a:p>
                      <a:pPr indent="90170">
                        <a:lnSpc>
                          <a:spcPct val="150000"/>
                        </a:lnSpc>
                        <a:spcAft>
                          <a:spcPts val="0"/>
                        </a:spcAft>
                      </a:pPr>
                      <a:r>
                        <a:rPr lang="en-US" sz="1600" b="1">
                          <a:solidFill>
                            <a:srgbClr val="000000"/>
                          </a:solidFill>
                          <a:latin typeface="Times New Roman"/>
                          <a:ea typeface="Times New Roman"/>
                        </a:rPr>
                        <a:t>Câu 24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600">
                          <a:solidFill>
                            <a:srgbClr val="000000"/>
                          </a:solidFill>
                          <a:latin typeface="Times New Roman"/>
                          <a:ea typeface="Times New Roman"/>
                        </a:rPr>
                        <a:t>Nhà máy sản xuất thực phẩm bảo vệ sức khỏe bắt buộc phải có Giấy</a:t>
                      </a:r>
                      <a:br>
                        <a:rPr lang="en-US" sz="1600">
                          <a:solidFill>
                            <a:srgbClr val="000000"/>
                          </a:solidFill>
                          <a:latin typeface="Times New Roman"/>
                          <a:ea typeface="Times New Roman"/>
                        </a:rPr>
                      </a:br>
                      <a:r>
                        <a:rPr lang="en-US" sz="1600">
                          <a:solidFill>
                            <a:srgbClr val="000000"/>
                          </a:solidFill>
                          <a:latin typeface="Times New Roman"/>
                          <a:ea typeface="Times New Roman"/>
                        </a:rPr>
                        <a:t>chứng nhận cơ sở đạt yêu cầu thực hành sản xuất tốt (GMP)?</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627529">
                <a:tc>
                  <a:txBody>
                    <a:bodyPr/>
                    <a:lstStyle/>
                    <a:p>
                      <a:pPr indent="90170">
                        <a:lnSpc>
                          <a:spcPct val="150000"/>
                        </a:lnSpc>
                        <a:spcAft>
                          <a:spcPts val="0"/>
                        </a:spcAft>
                      </a:pPr>
                      <a:r>
                        <a:rPr lang="en-US" sz="1600">
                          <a:solidFill>
                            <a:srgbClr val="000000"/>
                          </a:solidFill>
                          <a:latin typeface="Times New Roman"/>
                          <a:ea typeface="Times New Roman"/>
                        </a:rPr>
                        <a:t>a)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Đúng.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a:t>
                      </a:r>
                      <a:endParaRPr lang="en-US" sz="16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7529">
                <a:tc>
                  <a:txBody>
                    <a:bodyPr/>
                    <a:lstStyle/>
                    <a:p>
                      <a:pPr indent="90170">
                        <a:lnSpc>
                          <a:spcPct val="150000"/>
                        </a:lnSpc>
                        <a:spcAft>
                          <a:spcPts val="0"/>
                        </a:spcAft>
                      </a:pPr>
                      <a:r>
                        <a:rPr lang="en-US" sz="1600">
                          <a:solidFill>
                            <a:srgbClr val="000000"/>
                          </a:solidFill>
                          <a:latin typeface="Times New Roman"/>
                          <a:ea typeface="Times New Roman"/>
                        </a:rPr>
                        <a:t>b)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Sai.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a:t>
                      </a:r>
                      <a:endParaRPr lang="en-US" sz="16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Oval 7"/>
          <p:cNvSpPr/>
          <p:nvPr/>
        </p:nvSpPr>
        <p:spPr>
          <a:xfrm>
            <a:off x="304800" y="1219200"/>
            <a:ext cx="457200" cy="381000"/>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304800" y="3200400"/>
            <a:ext cx="457200" cy="381000"/>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228600" y="5181600"/>
            <a:ext cx="457200" cy="381000"/>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762000" y="1219200"/>
            <a:ext cx="457200" cy="381000"/>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762000" y="3429000"/>
            <a:ext cx="457200" cy="381000"/>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62000" y="5486400"/>
            <a:ext cx="457200" cy="381000"/>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p:cNvGraphicFramePr>
            <a:graphicFrameLocks noGrp="1"/>
          </p:cNvGraphicFramePr>
          <p:nvPr/>
        </p:nvGraphicFramePr>
        <p:xfrm>
          <a:off x="762000" y="304800"/>
          <a:ext cx="7543801" cy="6212370"/>
        </p:xfrm>
        <a:graphic>
          <a:graphicData uri="http://schemas.openxmlformats.org/drawingml/2006/table">
            <a:tbl>
              <a:tblPr/>
              <a:tblGrid>
                <a:gridCol w="885309"/>
                <a:gridCol w="5861714"/>
                <a:gridCol w="796778"/>
              </a:tblGrid>
              <a:tr h="717667">
                <a:tc>
                  <a:txBody>
                    <a:bodyPr/>
                    <a:lstStyle/>
                    <a:p>
                      <a:pPr indent="90170">
                        <a:lnSpc>
                          <a:spcPct val="150000"/>
                        </a:lnSpc>
                        <a:spcAft>
                          <a:spcPts val="0"/>
                        </a:spcAft>
                      </a:pPr>
                      <a:r>
                        <a:rPr lang="en-US" sz="1800" b="1">
                          <a:solidFill>
                            <a:srgbClr val="000000"/>
                          </a:solidFill>
                          <a:latin typeface="Times New Roman"/>
                          <a:ea typeface="Times New Roman"/>
                        </a:rPr>
                        <a:t>Câu 25 </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800">
                          <a:solidFill>
                            <a:srgbClr val="000000"/>
                          </a:solidFill>
                          <a:latin typeface="Times New Roman"/>
                          <a:ea typeface="Times New Roman"/>
                        </a:rPr>
                        <a:t>Cơ quan nào cấp Giấy chứng nhận cơ sở đạt yêu cầu thực hành sản </a:t>
                      </a:r>
                      <a:r>
                        <a:rPr lang="en-US" sz="1800" smtClean="0">
                          <a:solidFill>
                            <a:srgbClr val="000000"/>
                          </a:solidFill>
                          <a:latin typeface="Times New Roman"/>
                          <a:ea typeface="Times New Roman"/>
                        </a:rPr>
                        <a:t>xuất</a:t>
                      </a:r>
                      <a:r>
                        <a:rPr lang="en-US" sz="1800" baseline="0" smtClean="0">
                          <a:solidFill>
                            <a:srgbClr val="000000"/>
                          </a:solidFill>
                          <a:latin typeface="Times New Roman"/>
                          <a:ea typeface="Times New Roman"/>
                        </a:rPr>
                        <a:t> </a:t>
                      </a:r>
                      <a:r>
                        <a:rPr lang="en-US" sz="1800" smtClean="0">
                          <a:solidFill>
                            <a:srgbClr val="000000"/>
                          </a:solidFill>
                          <a:latin typeface="Times New Roman"/>
                          <a:ea typeface="Times New Roman"/>
                        </a:rPr>
                        <a:t>tốt </a:t>
                      </a:r>
                      <a:r>
                        <a:rPr lang="en-US" sz="1800">
                          <a:solidFill>
                            <a:srgbClr val="000000"/>
                          </a:solidFill>
                          <a:latin typeface="Times New Roman"/>
                          <a:ea typeface="Times New Roman"/>
                        </a:rPr>
                        <a:t>(GMP) cho nhà máy sản xuất thực phẩm bảo vệ sức khỏe?</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584106">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Bộ Y tế - Cục An toàn thực phẩm. </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8335" marR="583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7667">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Sở Y tế, Sở An toàn thực phẩm, Chi cục An toàn vệ sinh thực phẩm các tỉnh, thành phố. </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8335" marR="583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7667">
                <a:tc>
                  <a:txBody>
                    <a:bodyPr/>
                    <a:lstStyle/>
                    <a:p>
                      <a:pPr indent="90170">
                        <a:lnSpc>
                          <a:spcPct val="150000"/>
                        </a:lnSpc>
                        <a:spcAft>
                          <a:spcPts val="0"/>
                        </a:spcAft>
                      </a:pPr>
                      <a:r>
                        <a:rPr lang="en-US" sz="1800" b="1">
                          <a:solidFill>
                            <a:srgbClr val="000000"/>
                          </a:solidFill>
                          <a:latin typeface="Times New Roman"/>
                          <a:ea typeface="Times New Roman"/>
                        </a:rPr>
                        <a:t>Câu 26 </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800">
                          <a:solidFill>
                            <a:srgbClr val="000000"/>
                          </a:solidFill>
                          <a:latin typeface="Times New Roman"/>
                          <a:ea typeface="Times New Roman"/>
                        </a:rPr>
                        <a:t>Tổ chức, cá nhân trước khi sản xuất, kinh doanh thực phẩm bảo vệ </a:t>
                      </a:r>
                      <a:r>
                        <a:rPr lang="en-US" sz="1800" smtClean="0">
                          <a:solidFill>
                            <a:srgbClr val="000000"/>
                          </a:solidFill>
                          <a:latin typeface="Times New Roman"/>
                          <a:ea typeface="Times New Roman"/>
                        </a:rPr>
                        <a:t>sức</a:t>
                      </a:r>
                      <a:r>
                        <a:rPr lang="en-US" sz="1800" baseline="0" smtClean="0">
                          <a:solidFill>
                            <a:srgbClr val="000000"/>
                          </a:solidFill>
                          <a:latin typeface="Times New Roman"/>
                          <a:ea typeface="Times New Roman"/>
                        </a:rPr>
                        <a:t> </a:t>
                      </a:r>
                      <a:r>
                        <a:rPr lang="en-US" sz="1800" smtClean="0">
                          <a:solidFill>
                            <a:srgbClr val="000000"/>
                          </a:solidFill>
                          <a:latin typeface="Times New Roman"/>
                          <a:ea typeface="Times New Roman"/>
                        </a:rPr>
                        <a:t>khỏe </a:t>
                      </a:r>
                      <a:r>
                        <a:rPr lang="en-US" sz="1800">
                          <a:solidFill>
                            <a:srgbClr val="000000"/>
                          </a:solidFill>
                          <a:latin typeface="Times New Roman"/>
                          <a:ea typeface="Times New Roman"/>
                        </a:rPr>
                        <a:t>có phải đăng ký bản công bố sản phẩm không?</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584106">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Có. </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8335" marR="583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4106">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Không. </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8335" marR="583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7667">
                <a:tc>
                  <a:txBody>
                    <a:bodyPr/>
                    <a:lstStyle/>
                    <a:p>
                      <a:pPr indent="90170">
                        <a:lnSpc>
                          <a:spcPct val="150000"/>
                        </a:lnSpc>
                        <a:spcAft>
                          <a:spcPts val="0"/>
                        </a:spcAft>
                      </a:pPr>
                      <a:r>
                        <a:rPr lang="en-US" sz="1800" b="1">
                          <a:solidFill>
                            <a:srgbClr val="000000"/>
                          </a:solidFill>
                          <a:latin typeface="Times New Roman"/>
                          <a:ea typeface="Times New Roman"/>
                        </a:rPr>
                        <a:t>Câu 27 </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800">
                          <a:solidFill>
                            <a:srgbClr val="000000"/>
                          </a:solidFill>
                          <a:latin typeface="Times New Roman"/>
                          <a:ea typeface="Times New Roman"/>
                        </a:rPr>
                        <a:t>Tổ chức, cá nhân kinh doanh sản phẩm nước uống đóng chai có phải </a:t>
                      </a:r>
                      <a:r>
                        <a:rPr lang="en-US" sz="1800" smtClean="0">
                          <a:solidFill>
                            <a:srgbClr val="000000"/>
                          </a:solidFill>
                          <a:latin typeface="Times New Roman"/>
                          <a:ea typeface="Times New Roman"/>
                        </a:rPr>
                        <a:t>lưu</a:t>
                      </a:r>
                      <a:r>
                        <a:rPr lang="en-US" sz="1800" baseline="0" smtClean="0">
                          <a:solidFill>
                            <a:srgbClr val="000000"/>
                          </a:solidFill>
                          <a:latin typeface="Times New Roman"/>
                          <a:ea typeface="Times New Roman"/>
                        </a:rPr>
                        <a:t> </a:t>
                      </a:r>
                      <a:r>
                        <a:rPr lang="en-US" sz="1800" smtClean="0">
                          <a:solidFill>
                            <a:srgbClr val="000000"/>
                          </a:solidFill>
                          <a:latin typeface="Times New Roman"/>
                          <a:ea typeface="Times New Roman"/>
                        </a:rPr>
                        <a:t>giữ </a:t>
                      </a:r>
                      <a:r>
                        <a:rPr lang="en-US" sz="1800">
                          <a:solidFill>
                            <a:srgbClr val="000000"/>
                          </a:solidFill>
                          <a:latin typeface="Times New Roman"/>
                          <a:ea typeface="Times New Roman"/>
                        </a:rPr>
                        <a:t>hồ sơ tự công bố sản phẩm không?</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584106">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Có. </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8335" marR="583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4106">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Không. </a:t>
                      </a:r>
                      <a:endParaRPr lang="en-US" sz="1800">
                        <a:latin typeface="Times New Roman"/>
                        <a:ea typeface="Times New Roman"/>
                      </a:endParaRPr>
                    </a:p>
                  </a:txBody>
                  <a:tcPr marL="58335" marR="583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8335" marR="583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381000" y="1371600"/>
            <a:ext cx="457200" cy="381000"/>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381000" y="3886200"/>
            <a:ext cx="457200" cy="381000"/>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81000" y="5257800"/>
            <a:ext cx="457200" cy="381000"/>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Table 6"/>
          <p:cNvGraphicFramePr>
            <a:graphicFrameLocks noGrp="1"/>
          </p:cNvGraphicFramePr>
          <p:nvPr/>
        </p:nvGraphicFramePr>
        <p:xfrm>
          <a:off x="381002" y="381002"/>
          <a:ext cx="8229599" cy="5998734"/>
        </p:xfrm>
        <a:graphic>
          <a:graphicData uri="http://schemas.openxmlformats.org/drawingml/2006/table">
            <a:tbl>
              <a:tblPr/>
              <a:tblGrid>
                <a:gridCol w="965790"/>
                <a:gridCol w="6394597"/>
                <a:gridCol w="869212"/>
              </a:tblGrid>
              <a:tr h="728382">
                <a:tc>
                  <a:txBody>
                    <a:bodyPr/>
                    <a:lstStyle/>
                    <a:p>
                      <a:pPr indent="90170">
                        <a:lnSpc>
                          <a:spcPct val="150000"/>
                        </a:lnSpc>
                        <a:spcAft>
                          <a:spcPts val="0"/>
                        </a:spcAft>
                      </a:pPr>
                      <a:r>
                        <a:rPr lang="en-US" sz="1800" b="1">
                          <a:solidFill>
                            <a:srgbClr val="000000"/>
                          </a:solidFill>
                          <a:latin typeface="Times New Roman"/>
                          <a:ea typeface="Times New Roman"/>
                        </a:rPr>
                        <a:t>Câu 28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800">
                          <a:solidFill>
                            <a:srgbClr val="000000"/>
                          </a:solidFill>
                          <a:latin typeface="Times New Roman"/>
                          <a:ea typeface="Times New Roman"/>
                        </a:rPr>
                        <a:t>Sản phẩm dinh dưỡng dùng cho trẻ đến 36 tháng tuổi trước khi </a:t>
                      </a:r>
                      <a:r>
                        <a:rPr lang="en-US" sz="1800" smtClean="0">
                          <a:solidFill>
                            <a:srgbClr val="000000"/>
                          </a:solidFill>
                          <a:latin typeface="Times New Roman"/>
                          <a:ea typeface="Times New Roman"/>
                        </a:rPr>
                        <a:t>quảng</a:t>
                      </a:r>
                      <a:r>
                        <a:rPr lang="en-US" sz="1800" baseline="0" smtClean="0">
                          <a:solidFill>
                            <a:srgbClr val="000000"/>
                          </a:solidFill>
                          <a:latin typeface="Times New Roman"/>
                          <a:ea typeface="Times New Roman"/>
                        </a:rPr>
                        <a:t> </a:t>
                      </a:r>
                      <a:r>
                        <a:rPr lang="en-US" sz="1800" smtClean="0">
                          <a:solidFill>
                            <a:srgbClr val="000000"/>
                          </a:solidFill>
                          <a:latin typeface="Times New Roman"/>
                          <a:ea typeface="Times New Roman"/>
                        </a:rPr>
                        <a:t>cáo </a:t>
                      </a:r>
                      <a:r>
                        <a:rPr lang="en-US" sz="1800">
                          <a:solidFill>
                            <a:srgbClr val="000000"/>
                          </a:solidFill>
                          <a:latin typeface="Times New Roman"/>
                          <a:ea typeface="Times New Roman"/>
                        </a:rPr>
                        <a:t>có phải đăng ký nội dung quảng cáo với cơ quan quản lý không?</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588309">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Có.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8309">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Không.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8382">
                <a:tc>
                  <a:txBody>
                    <a:bodyPr/>
                    <a:lstStyle/>
                    <a:p>
                      <a:pPr indent="90170">
                        <a:lnSpc>
                          <a:spcPct val="150000"/>
                        </a:lnSpc>
                        <a:spcAft>
                          <a:spcPts val="0"/>
                        </a:spcAft>
                      </a:pPr>
                      <a:r>
                        <a:rPr lang="en-US" sz="1800" b="1">
                          <a:solidFill>
                            <a:srgbClr val="000000"/>
                          </a:solidFill>
                          <a:latin typeface="Times New Roman"/>
                          <a:ea typeface="Times New Roman"/>
                        </a:rPr>
                        <a:t>Câu 29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800">
                          <a:solidFill>
                            <a:srgbClr val="000000"/>
                          </a:solidFill>
                          <a:latin typeface="Times New Roman"/>
                          <a:ea typeface="Times New Roman"/>
                        </a:rPr>
                        <a:t>Trong quá trình sản xuất thực phẩm, phụ gia thực phẩm đã có trong danh mục cho phép sử dụng thì có được sử dụng quá liều quy định hay không?</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588309">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Có.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8309">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Không.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8382">
                <a:tc>
                  <a:txBody>
                    <a:bodyPr/>
                    <a:lstStyle/>
                    <a:p>
                      <a:pPr indent="90170">
                        <a:lnSpc>
                          <a:spcPct val="150000"/>
                        </a:lnSpc>
                        <a:spcAft>
                          <a:spcPts val="0"/>
                        </a:spcAft>
                      </a:pPr>
                      <a:r>
                        <a:rPr lang="en-US" sz="1800" b="1">
                          <a:solidFill>
                            <a:srgbClr val="000000"/>
                          </a:solidFill>
                          <a:latin typeface="Times New Roman"/>
                          <a:ea typeface="Times New Roman"/>
                        </a:rPr>
                        <a:t>Câu 30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800">
                          <a:solidFill>
                            <a:srgbClr val="000000"/>
                          </a:solidFill>
                          <a:latin typeface="Times New Roman"/>
                          <a:ea typeface="Times New Roman"/>
                        </a:rPr>
                        <a:t>Phụ gia thực phẩm có phải thực hiện quy định về ghi nhãn hàng hóa </a:t>
                      </a:r>
                      <a:r>
                        <a:rPr lang="en-US" sz="1800" smtClean="0">
                          <a:solidFill>
                            <a:srgbClr val="000000"/>
                          </a:solidFill>
                          <a:latin typeface="Times New Roman"/>
                          <a:ea typeface="Times New Roman"/>
                        </a:rPr>
                        <a:t>haykhông</a:t>
                      </a:r>
                      <a:r>
                        <a:rPr lang="en-US" sz="1800">
                          <a:solidFill>
                            <a:srgbClr val="000000"/>
                          </a:solidFill>
                          <a:latin typeface="Times New Roman"/>
                          <a:ea typeface="Times New Roman"/>
                        </a:rPr>
                        <a:t>?</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588309">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Có.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8309">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Không.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8"/>
          <p:cNvSpPr>
            <a:spLocks noGrp="1" noChangeArrowheads="1"/>
          </p:cNvSpPr>
          <p:nvPr>
            <p:ph type="title"/>
          </p:nvPr>
        </p:nvSpPr>
        <p:spPr>
          <a:xfrm>
            <a:off x="381000" y="3429000"/>
            <a:ext cx="7924800" cy="715963"/>
          </a:xfrm>
        </p:spPr>
        <p:txBody>
          <a:bodyPr>
            <a:normAutofit fontScale="90000"/>
          </a:bodyPr>
          <a:lstStyle/>
          <a:p>
            <a:r>
              <a:rPr lang="en-US" sz="3200" b="1" smtClean="0">
                <a:latin typeface="Arial" charset="0"/>
                <a:cs typeface="Arial" charset="0"/>
              </a:rPr>
              <a:t>Gồm có 30 câu hỏi và đáp án kèm theo</a:t>
            </a:r>
            <a:r>
              <a:rPr lang="en-US" sz="3200" b="1" i="1" smtClean="0">
                <a:latin typeface="Arial" charset="0"/>
                <a:cs typeface="Arial" charset="0"/>
              </a:rPr>
              <a:t/>
            </a:r>
            <a:br>
              <a:rPr lang="en-US" sz="3200" b="1" i="1" smtClean="0">
                <a:latin typeface="Arial" charset="0"/>
                <a:cs typeface="Arial" charset="0"/>
              </a:rPr>
            </a:br>
            <a:r>
              <a:rPr lang="en-US" sz="3200" smtClean="0">
                <a:latin typeface="Arial" charset="0"/>
                <a:cs typeface="Arial" charset="0"/>
              </a:rPr>
              <a:t>Các quy định cơ bản về bảo đảm an toàn thực phẩm và một số câu hỏi về thực hành vệ sinh an toàn thực phẩm</a:t>
            </a:r>
            <a:endParaRPr lang="ru-RU" sz="3200" smtClean="0">
              <a:latin typeface="Arial" charset="0"/>
              <a:cs typeface="Arial" charset="0"/>
            </a:endParaRPr>
          </a:p>
        </p:txBody>
      </p:sp>
      <p:pic>
        <p:nvPicPr>
          <p:cNvPr id="5" name="Picture 4" descr="Ảnh hồ sơ của bạ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971" y="95693"/>
            <a:ext cx="2159928" cy="138820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xmlns="" id="{6DF55033-2817-4239-BCAD-E4A355FB0FD2}"/>
              </a:ext>
            </a:extLst>
          </p:cNvPr>
          <p:cNvSpPr txBox="1"/>
          <p:nvPr/>
        </p:nvSpPr>
        <p:spPr>
          <a:xfrm>
            <a:off x="2753833" y="637678"/>
            <a:ext cx="5691010" cy="338554"/>
          </a:xfrm>
          <a:prstGeom prst="rect">
            <a:avLst/>
          </a:prstGeom>
          <a:noFill/>
        </p:spPr>
        <p:txBody>
          <a:bodyPr wrap="square" rtlCol="0">
            <a:spAutoFit/>
          </a:bodyPr>
          <a:lstStyle/>
          <a:p>
            <a:r>
              <a:rPr lang="en-US" sz="1600" b="1" dirty="0" smtClean="0">
                <a:latin typeface="Arial" panose="020B0604020202020204" pitchFamily="34" charset="0"/>
                <a:cs typeface="Arial" panose="020B0604020202020204" pitchFamily="34" charset="0"/>
              </a:rPr>
              <a:t>CHI CỤC AN TOÀN VỆ SINH THỰC </a:t>
            </a:r>
            <a:r>
              <a:rPr lang="en-US" sz="1600" b="1" smtClean="0">
                <a:latin typeface="Arial" panose="020B0604020202020204" pitchFamily="34" charset="0"/>
                <a:cs typeface="Arial" panose="020B0604020202020204" pitchFamily="34" charset="0"/>
              </a:rPr>
              <a:t>PHẨM LAI CHÂU</a:t>
            </a:r>
            <a:endParaRPr lang="en-US" sz="1600" dirty="0">
              <a:latin typeface="Arial" panose="020B0604020202020204" pitchFamily="34" charset="0"/>
              <a:cs typeface="Arial" panose="020B0604020202020204" pitchFamily="34" charset="0"/>
            </a:endParaRPr>
          </a:p>
        </p:txBody>
      </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228600"/>
            <a:ext cx="7467600" cy="6245352"/>
          </a:xfrm>
        </p:spPr>
        <p:txBody>
          <a:bodyPr/>
          <a:lstStyle/>
          <a:p>
            <a:pPr marL="0" indent="0">
              <a:buNone/>
            </a:pP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
            <a:ext cx="8763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28351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228600" y="228600"/>
          <a:ext cx="8610601" cy="6147096"/>
        </p:xfrm>
        <a:graphic>
          <a:graphicData uri="http://schemas.openxmlformats.org/drawingml/2006/table">
            <a:tbl>
              <a:tblPr/>
              <a:tblGrid>
                <a:gridCol w="762002"/>
                <a:gridCol w="6939146"/>
                <a:gridCol w="909453"/>
              </a:tblGrid>
              <a:tr h="589180">
                <a:tc>
                  <a:txBody>
                    <a:bodyPr/>
                    <a:lstStyle/>
                    <a:p>
                      <a:pPr indent="90170">
                        <a:lnSpc>
                          <a:spcPct val="150000"/>
                        </a:lnSpc>
                        <a:spcAft>
                          <a:spcPts val="0"/>
                        </a:spcAft>
                      </a:pPr>
                      <a:r>
                        <a:rPr lang="en-US" sz="2400" b="1">
                          <a:solidFill>
                            <a:schemeClr val="tx1"/>
                          </a:solidFill>
                          <a:latin typeface="Times New Roman"/>
                          <a:ea typeface="Times New Roman"/>
                        </a:rPr>
                        <a:t>Câu 1 </a:t>
                      </a:r>
                      <a:endParaRPr lang="en-US" sz="2400">
                        <a:solidFill>
                          <a:schemeClr val="tx1"/>
                        </a:solidFill>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2400" b="1">
                          <a:solidFill>
                            <a:schemeClr val="tx1"/>
                          </a:solidFill>
                          <a:latin typeface="Times New Roman"/>
                          <a:ea typeface="Times New Roman"/>
                        </a:rPr>
                        <a:t>An toàn thực phẩm là việc bảo đảm để thực phẩm không gây hại đến sức khỏe, tính mạng con người?</a:t>
                      </a: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475876">
                <a:tc>
                  <a:txBody>
                    <a:bodyPr/>
                    <a:lstStyle/>
                    <a:p>
                      <a:pPr indent="90170">
                        <a:lnSpc>
                          <a:spcPct val="150000"/>
                        </a:lnSpc>
                        <a:spcAft>
                          <a:spcPts val="0"/>
                        </a:spcAft>
                      </a:pPr>
                      <a:r>
                        <a:rPr lang="en-US" sz="1800">
                          <a:solidFill>
                            <a:schemeClr val="tx1"/>
                          </a:solidFill>
                          <a:latin typeface="Times New Roman"/>
                          <a:ea typeface="Times New Roman"/>
                        </a:rPr>
                        <a:t>a) </a:t>
                      </a: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chemeClr val="tx1"/>
                          </a:solidFill>
                          <a:latin typeface="Times New Roman"/>
                          <a:ea typeface="Times New Roman"/>
                        </a:rPr>
                        <a:t>Đúng </a:t>
                      </a: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chemeClr val="tx1"/>
                          </a:solidFill>
                          <a:latin typeface="Times New Roman"/>
                          <a:ea typeface="Times New Roman"/>
                        </a:rPr>
                        <a:t>□</a:t>
                      </a:r>
                      <a:endParaRPr lang="en-US" sz="1100">
                        <a:solidFill>
                          <a:schemeClr val="tx1"/>
                        </a:solidFill>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5876">
                <a:tc>
                  <a:txBody>
                    <a:bodyPr/>
                    <a:lstStyle/>
                    <a:p>
                      <a:pPr indent="90170">
                        <a:lnSpc>
                          <a:spcPct val="150000"/>
                        </a:lnSpc>
                        <a:spcAft>
                          <a:spcPts val="0"/>
                        </a:spcAft>
                      </a:pPr>
                      <a:r>
                        <a:rPr lang="en-US" sz="1800">
                          <a:solidFill>
                            <a:schemeClr val="tx1"/>
                          </a:solidFill>
                          <a:latin typeface="Times New Roman"/>
                          <a:ea typeface="Times New Roman"/>
                        </a:rPr>
                        <a:t>b) </a:t>
                      </a: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chemeClr val="tx1"/>
                          </a:solidFill>
                          <a:latin typeface="Times New Roman"/>
                          <a:ea typeface="Times New Roman"/>
                        </a:rPr>
                        <a:t>Sai. </a:t>
                      </a: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chemeClr val="tx1"/>
                          </a:solidFill>
                          <a:latin typeface="Times New Roman"/>
                          <a:ea typeface="Times New Roman"/>
                        </a:rPr>
                        <a:t>□</a:t>
                      </a:r>
                      <a:endParaRPr lang="en-US" sz="1100">
                        <a:solidFill>
                          <a:schemeClr val="tx1"/>
                        </a:solidFill>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9890">
                <a:tc>
                  <a:txBody>
                    <a:bodyPr/>
                    <a:lstStyle/>
                    <a:p>
                      <a:pPr indent="90170">
                        <a:lnSpc>
                          <a:spcPct val="150000"/>
                        </a:lnSpc>
                        <a:spcAft>
                          <a:spcPts val="0"/>
                        </a:spcAft>
                      </a:pPr>
                      <a:r>
                        <a:rPr lang="en-US" sz="2400" b="1">
                          <a:solidFill>
                            <a:schemeClr val="tx1"/>
                          </a:solidFill>
                          <a:latin typeface="Times New Roman"/>
                          <a:ea typeface="Times New Roman"/>
                        </a:rPr>
                        <a:t>Câu 2 </a:t>
                      </a:r>
                      <a:endParaRPr lang="en-US" sz="2400">
                        <a:solidFill>
                          <a:schemeClr val="tx1"/>
                        </a:solidFill>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2400" b="1">
                          <a:solidFill>
                            <a:schemeClr val="tx1"/>
                          </a:solidFill>
                          <a:latin typeface="Times New Roman"/>
                          <a:ea typeface="Times New Roman"/>
                        </a:rPr>
                        <a:t>Ngộ độc thực phẩm là tình trạng bệnh lý do ăn, uống thực phẩm bị </a:t>
                      </a:r>
                      <a:r>
                        <a:rPr lang="en-US" sz="2400" b="1" smtClean="0">
                          <a:solidFill>
                            <a:schemeClr val="tx1"/>
                          </a:solidFill>
                          <a:latin typeface="Times New Roman"/>
                          <a:ea typeface="Times New Roman"/>
                        </a:rPr>
                        <a:t>ô</a:t>
                      </a:r>
                      <a:r>
                        <a:rPr lang="en-US" sz="2400" b="1" baseline="0" smtClean="0">
                          <a:solidFill>
                            <a:schemeClr val="tx1"/>
                          </a:solidFill>
                          <a:latin typeface="Times New Roman"/>
                          <a:ea typeface="Times New Roman"/>
                        </a:rPr>
                        <a:t> </a:t>
                      </a:r>
                      <a:r>
                        <a:rPr lang="en-US" sz="2400" b="1" smtClean="0">
                          <a:solidFill>
                            <a:schemeClr val="tx1"/>
                          </a:solidFill>
                          <a:latin typeface="Times New Roman"/>
                          <a:ea typeface="Times New Roman"/>
                        </a:rPr>
                        <a:t>nhiễm</a:t>
                      </a:r>
                      <a:r>
                        <a:rPr lang="en-US" sz="2400" b="1">
                          <a:solidFill>
                            <a:schemeClr val="tx1"/>
                          </a:solidFill>
                          <a:latin typeface="Times New Roman"/>
                          <a:ea typeface="Times New Roman"/>
                        </a:rPr>
                        <a:t>?</a:t>
                      </a: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475876">
                <a:tc>
                  <a:txBody>
                    <a:bodyPr/>
                    <a:lstStyle/>
                    <a:p>
                      <a:pPr indent="90170">
                        <a:lnSpc>
                          <a:spcPct val="150000"/>
                        </a:lnSpc>
                        <a:spcAft>
                          <a:spcPts val="0"/>
                        </a:spcAft>
                      </a:pPr>
                      <a:r>
                        <a:rPr lang="en-US" sz="1800">
                          <a:solidFill>
                            <a:schemeClr val="tx1"/>
                          </a:solidFill>
                          <a:latin typeface="Times New Roman"/>
                          <a:ea typeface="Times New Roman"/>
                        </a:rPr>
                        <a:t>a) </a:t>
                      </a: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chemeClr val="tx1"/>
                          </a:solidFill>
                          <a:latin typeface="Times New Roman"/>
                          <a:ea typeface="Times New Roman"/>
                        </a:rPr>
                        <a:t>Đúng </a:t>
                      </a: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chemeClr val="tx1"/>
                          </a:solidFill>
                          <a:latin typeface="Times New Roman"/>
                          <a:ea typeface="Times New Roman"/>
                        </a:rPr>
                        <a:t>□</a:t>
                      </a:r>
                      <a:endParaRPr lang="en-US" sz="1100">
                        <a:solidFill>
                          <a:schemeClr val="tx1"/>
                        </a:solidFill>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5876">
                <a:tc>
                  <a:txBody>
                    <a:bodyPr/>
                    <a:lstStyle/>
                    <a:p>
                      <a:pPr indent="90170">
                        <a:lnSpc>
                          <a:spcPct val="150000"/>
                        </a:lnSpc>
                        <a:spcAft>
                          <a:spcPts val="0"/>
                        </a:spcAft>
                      </a:pPr>
                      <a:r>
                        <a:rPr lang="en-US" sz="1800">
                          <a:solidFill>
                            <a:schemeClr val="tx1"/>
                          </a:solidFill>
                          <a:latin typeface="Times New Roman"/>
                          <a:ea typeface="Times New Roman"/>
                        </a:rPr>
                        <a:t>b) </a:t>
                      </a: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chemeClr val="tx1"/>
                          </a:solidFill>
                          <a:latin typeface="Times New Roman"/>
                          <a:ea typeface="Times New Roman"/>
                        </a:rPr>
                        <a:t>Sai. </a:t>
                      </a: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chemeClr val="tx1"/>
                          </a:solidFill>
                          <a:latin typeface="Times New Roman"/>
                          <a:ea typeface="Times New Roman"/>
                        </a:rPr>
                        <a:t>□</a:t>
                      </a:r>
                      <a:endParaRPr lang="en-US" sz="1100">
                        <a:solidFill>
                          <a:schemeClr val="tx1"/>
                        </a:solidFill>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9180">
                <a:tc>
                  <a:txBody>
                    <a:bodyPr/>
                    <a:lstStyle/>
                    <a:p>
                      <a:pPr indent="90170">
                        <a:lnSpc>
                          <a:spcPct val="150000"/>
                        </a:lnSpc>
                        <a:spcAft>
                          <a:spcPts val="0"/>
                        </a:spcAft>
                      </a:pPr>
                      <a:r>
                        <a:rPr lang="en-US" sz="2400" b="1">
                          <a:solidFill>
                            <a:schemeClr val="tx1"/>
                          </a:solidFill>
                          <a:latin typeface="Times New Roman"/>
                          <a:ea typeface="Times New Roman"/>
                        </a:rPr>
                        <a:t>Câu 3 </a:t>
                      </a:r>
                      <a:endParaRPr lang="en-US" sz="2400">
                        <a:solidFill>
                          <a:schemeClr val="tx1"/>
                        </a:solidFill>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2400" b="1" smtClean="0">
                          <a:solidFill>
                            <a:schemeClr val="tx1"/>
                          </a:solidFill>
                          <a:latin typeface="Times New Roman"/>
                          <a:ea typeface="Times New Roman"/>
                        </a:rPr>
                        <a:t>Ô nhiễm thực phẩm là sự xuất hiện các tác nhân làm ô nhiễm thực phẩm</a:t>
                      </a:r>
                      <a:r>
                        <a:rPr lang="en-US" sz="2400" b="1" baseline="0" smtClean="0">
                          <a:solidFill>
                            <a:schemeClr val="tx1"/>
                          </a:solidFill>
                          <a:latin typeface="Times New Roman"/>
                          <a:ea typeface="Times New Roman"/>
                        </a:rPr>
                        <a:t> </a:t>
                      </a:r>
                      <a:r>
                        <a:rPr lang="en-US" sz="2400" b="1" smtClean="0">
                          <a:solidFill>
                            <a:schemeClr val="tx1"/>
                          </a:solidFill>
                          <a:latin typeface="Times New Roman"/>
                          <a:ea typeface="Times New Roman"/>
                        </a:rPr>
                        <a:t>gây hại đến sức khỏe của con người?</a:t>
                      </a:r>
                      <a:endParaRPr lang="en-US" sz="2400" b="1">
                        <a:solidFill>
                          <a:schemeClr val="tx1"/>
                        </a:solidFill>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475876">
                <a:tc>
                  <a:txBody>
                    <a:bodyPr/>
                    <a:lstStyle/>
                    <a:p>
                      <a:pPr indent="90170">
                        <a:lnSpc>
                          <a:spcPct val="150000"/>
                        </a:lnSpc>
                        <a:spcAft>
                          <a:spcPts val="0"/>
                        </a:spcAft>
                      </a:pPr>
                      <a:r>
                        <a:rPr lang="en-US" sz="1800">
                          <a:solidFill>
                            <a:schemeClr val="tx1"/>
                          </a:solidFill>
                          <a:latin typeface="Times New Roman"/>
                          <a:ea typeface="Times New Roman"/>
                        </a:rPr>
                        <a:t>a) </a:t>
                      </a: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chemeClr val="tx1"/>
                          </a:solidFill>
                          <a:latin typeface="Times New Roman"/>
                          <a:ea typeface="Times New Roman"/>
                        </a:rPr>
                        <a:t>Đúng </a:t>
                      </a: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chemeClr val="tx1"/>
                          </a:solidFill>
                          <a:latin typeface="Times New Roman"/>
                          <a:ea typeface="Times New Roman"/>
                        </a:rPr>
                        <a:t>□</a:t>
                      </a:r>
                      <a:endParaRPr lang="en-US" sz="1100">
                        <a:solidFill>
                          <a:schemeClr val="tx1"/>
                        </a:solidFill>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5876">
                <a:tc>
                  <a:txBody>
                    <a:bodyPr/>
                    <a:lstStyle/>
                    <a:p>
                      <a:pPr indent="90170">
                        <a:lnSpc>
                          <a:spcPct val="150000"/>
                        </a:lnSpc>
                        <a:spcAft>
                          <a:spcPts val="0"/>
                        </a:spcAft>
                      </a:pPr>
                      <a:r>
                        <a:rPr lang="en-US" sz="1800">
                          <a:solidFill>
                            <a:schemeClr val="tx1"/>
                          </a:solidFill>
                          <a:latin typeface="Times New Roman"/>
                          <a:ea typeface="Times New Roman"/>
                        </a:rPr>
                        <a:t>b) </a:t>
                      </a: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chemeClr val="tx1"/>
                          </a:solidFill>
                          <a:latin typeface="Times New Roman"/>
                          <a:ea typeface="Times New Roman"/>
                        </a:rPr>
                        <a:t>Sai. </a:t>
                      </a: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chemeClr val="tx1"/>
                          </a:solidFill>
                          <a:latin typeface="Times New Roman"/>
                          <a:ea typeface="Times New Roman"/>
                        </a:rPr>
                        <a:t>□</a:t>
                      </a:r>
                      <a:endParaRPr lang="en-US" sz="1100">
                        <a:solidFill>
                          <a:schemeClr val="tx1"/>
                        </a:solidFill>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Oval 3"/>
          <p:cNvSpPr/>
          <p:nvPr/>
        </p:nvSpPr>
        <p:spPr>
          <a:xfrm>
            <a:off x="239488" y="1295400"/>
            <a:ext cx="457200" cy="457200"/>
          </a:xfrm>
          <a:prstGeom prst="ellipse">
            <a:avLst/>
          </a:prstGeom>
          <a:noFill/>
          <a:ln w="571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28600" y="3276600"/>
            <a:ext cx="457200" cy="457200"/>
          </a:xfrm>
          <a:prstGeom prst="ellipse">
            <a:avLst/>
          </a:prstGeom>
          <a:noFill/>
          <a:ln w="571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8600" y="5410200"/>
            <a:ext cx="457200" cy="457200"/>
          </a:xfrm>
          <a:prstGeom prst="ellipse">
            <a:avLst/>
          </a:prstGeom>
          <a:noFill/>
          <a:ln w="571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228600" y="228600"/>
          <a:ext cx="8610601" cy="5623560"/>
        </p:xfrm>
        <a:graphic>
          <a:graphicData uri="http://schemas.openxmlformats.org/drawingml/2006/table">
            <a:tbl>
              <a:tblPr/>
              <a:tblGrid>
                <a:gridCol w="762002"/>
                <a:gridCol w="6939146"/>
                <a:gridCol w="909453"/>
              </a:tblGrid>
              <a:tr h="589180">
                <a:tc>
                  <a:txBody>
                    <a:bodyPr/>
                    <a:lstStyle/>
                    <a:p>
                      <a:pPr indent="90170">
                        <a:lnSpc>
                          <a:spcPct val="150000"/>
                        </a:lnSpc>
                        <a:spcAft>
                          <a:spcPts val="0"/>
                        </a:spcAft>
                      </a:pPr>
                      <a:r>
                        <a:rPr lang="en-US" sz="1800" b="1">
                          <a:solidFill>
                            <a:srgbClr val="000000"/>
                          </a:solidFill>
                          <a:latin typeface="Times New Roman"/>
                          <a:ea typeface="Times New Roman"/>
                        </a:rPr>
                        <a:t>Câu 4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2000" b="1">
                          <a:solidFill>
                            <a:srgbClr val="000000"/>
                          </a:solidFill>
                          <a:latin typeface="Times New Roman"/>
                          <a:ea typeface="Times New Roman"/>
                        </a:rPr>
                        <a:t>Động vật chết do dịch bệnh có được dùng để chế biến thực phẩm hay</a:t>
                      </a:r>
                      <a:br>
                        <a:rPr lang="en-US" sz="2000" b="1">
                          <a:solidFill>
                            <a:srgbClr val="000000"/>
                          </a:solidFill>
                          <a:latin typeface="Times New Roman"/>
                          <a:ea typeface="Times New Roman"/>
                        </a:rPr>
                      </a:br>
                      <a:r>
                        <a:rPr lang="en-US" sz="2000" b="1">
                          <a:solidFill>
                            <a:srgbClr val="000000"/>
                          </a:solidFill>
                          <a:latin typeface="Times New Roman"/>
                          <a:ea typeface="Times New Roman"/>
                        </a:rPr>
                        <a:t>không?</a:t>
                      </a:r>
                      <a:endParaRPr lang="en-US" sz="2000" b="1">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475876">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Có.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2100">
                          <a:solidFill>
                            <a:srgbClr val="000000"/>
                          </a:solidFill>
                          <a:latin typeface="Times New Roman"/>
                          <a:ea typeface="Times New Roman"/>
                        </a:rPr>
                        <a:t>□</a:t>
                      </a:r>
                      <a:endParaRPr lang="en-US" sz="13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5876">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Không.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2100">
                          <a:solidFill>
                            <a:srgbClr val="000000"/>
                          </a:solidFill>
                          <a:latin typeface="Times New Roman"/>
                          <a:ea typeface="Times New Roman"/>
                        </a:rPr>
                        <a:t>□</a:t>
                      </a:r>
                      <a:endParaRPr lang="en-US" sz="13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9180">
                <a:tc>
                  <a:txBody>
                    <a:bodyPr/>
                    <a:lstStyle/>
                    <a:p>
                      <a:pPr indent="90170">
                        <a:lnSpc>
                          <a:spcPct val="150000"/>
                        </a:lnSpc>
                        <a:spcAft>
                          <a:spcPts val="0"/>
                        </a:spcAft>
                      </a:pPr>
                      <a:r>
                        <a:rPr lang="en-US" sz="1800" b="1">
                          <a:solidFill>
                            <a:srgbClr val="000000"/>
                          </a:solidFill>
                          <a:latin typeface="Times New Roman"/>
                          <a:ea typeface="Times New Roman"/>
                        </a:rPr>
                        <a:t>Câu 5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2000" b="1">
                          <a:solidFill>
                            <a:srgbClr val="000000"/>
                          </a:solidFill>
                          <a:latin typeface="Times New Roman"/>
                          <a:ea typeface="Times New Roman"/>
                        </a:rPr>
                        <a:t>Thực phẩm đã hết hạn sử dụng có được phép bán ra thị trường không?</a:t>
                      </a:r>
                      <a:endParaRPr lang="en-US" sz="2000" b="1">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475876">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Có.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2100">
                          <a:solidFill>
                            <a:srgbClr val="000000"/>
                          </a:solidFill>
                          <a:latin typeface="Times New Roman"/>
                          <a:ea typeface="Times New Roman"/>
                        </a:rPr>
                        <a:t>□</a:t>
                      </a:r>
                      <a:endParaRPr lang="en-US" sz="13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5876">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Không.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2100">
                          <a:solidFill>
                            <a:srgbClr val="000000"/>
                          </a:solidFill>
                          <a:latin typeface="Times New Roman"/>
                          <a:ea typeface="Times New Roman"/>
                        </a:rPr>
                        <a:t>□</a:t>
                      </a:r>
                      <a:endParaRPr lang="en-US" sz="13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9180">
                <a:tc>
                  <a:txBody>
                    <a:bodyPr/>
                    <a:lstStyle/>
                    <a:p>
                      <a:pPr indent="90170">
                        <a:lnSpc>
                          <a:spcPct val="150000"/>
                        </a:lnSpc>
                        <a:spcAft>
                          <a:spcPts val="0"/>
                        </a:spcAft>
                      </a:pPr>
                      <a:r>
                        <a:rPr lang="en-US" sz="1800" b="1">
                          <a:solidFill>
                            <a:srgbClr val="000000"/>
                          </a:solidFill>
                          <a:latin typeface="Times New Roman"/>
                          <a:ea typeface="Times New Roman"/>
                        </a:rPr>
                        <a:t>Câu 6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2000" b="1">
                          <a:solidFill>
                            <a:srgbClr val="000000"/>
                          </a:solidFill>
                          <a:latin typeface="Times New Roman"/>
                          <a:ea typeface="Times New Roman"/>
                        </a:rPr>
                        <a:t>Có được phép sử dụng nguyên liệu không thuộc loại dùng cho thực phẩm để chế biến thực phẩm hay không?</a:t>
                      </a:r>
                      <a:endParaRPr lang="en-US" sz="2000" b="1">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475876">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Có.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2100">
                          <a:solidFill>
                            <a:srgbClr val="000000"/>
                          </a:solidFill>
                          <a:latin typeface="Times New Roman"/>
                          <a:ea typeface="Times New Roman"/>
                        </a:rPr>
                        <a:t>□</a:t>
                      </a:r>
                      <a:endParaRPr lang="en-US" sz="13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5876">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Không.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2100">
                          <a:solidFill>
                            <a:srgbClr val="000000"/>
                          </a:solidFill>
                          <a:latin typeface="Times New Roman"/>
                          <a:ea typeface="Times New Roman"/>
                        </a:rPr>
                        <a:t>□</a:t>
                      </a:r>
                      <a:endParaRPr lang="en-US" sz="13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Oval 3"/>
          <p:cNvSpPr/>
          <p:nvPr/>
        </p:nvSpPr>
        <p:spPr>
          <a:xfrm>
            <a:off x="239488" y="1600200"/>
            <a:ext cx="457200" cy="457200"/>
          </a:xfrm>
          <a:prstGeom prst="ellipse">
            <a:avLst/>
          </a:prstGeom>
          <a:noFill/>
          <a:ln w="571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28600" y="3429000"/>
            <a:ext cx="457200" cy="457200"/>
          </a:xfrm>
          <a:prstGeom prst="ellipse">
            <a:avLst/>
          </a:prstGeom>
          <a:noFill/>
          <a:ln w="571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8600" y="5181600"/>
            <a:ext cx="457200" cy="457200"/>
          </a:xfrm>
          <a:prstGeom prst="ellipse">
            <a:avLst/>
          </a:prstGeom>
          <a:noFill/>
          <a:ln w="571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228600" y="228600"/>
          <a:ext cx="8610601" cy="5349240"/>
        </p:xfrm>
        <a:graphic>
          <a:graphicData uri="http://schemas.openxmlformats.org/drawingml/2006/table">
            <a:tbl>
              <a:tblPr/>
              <a:tblGrid>
                <a:gridCol w="762002"/>
                <a:gridCol w="6939146"/>
                <a:gridCol w="909453"/>
              </a:tblGrid>
              <a:tr h="589180">
                <a:tc>
                  <a:txBody>
                    <a:bodyPr/>
                    <a:lstStyle/>
                    <a:p>
                      <a:pPr indent="90170">
                        <a:lnSpc>
                          <a:spcPct val="150000"/>
                        </a:lnSpc>
                        <a:spcAft>
                          <a:spcPts val="0"/>
                        </a:spcAft>
                      </a:pPr>
                      <a:r>
                        <a:rPr lang="en-US" sz="1800" b="1">
                          <a:solidFill>
                            <a:srgbClr val="000000"/>
                          </a:solidFill>
                          <a:latin typeface="Times New Roman"/>
                          <a:ea typeface="Times New Roman"/>
                        </a:rPr>
                        <a:t>Câu 7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b="1">
                          <a:solidFill>
                            <a:srgbClr val="000000"/>
                          </a:solidFill>
                          <a:latin typeface="Times New Roman"/>
                          <a:ea typeface="Times New Roman"/>
                        </a:rPr>
                        <a:t>Có được phép sử dụng nguyên liệu đã quá thời hạn sử dụng để sản </a:t>
                      </a:r>
                      <a:r>
                        <a:rPr lang="en-US" sz="1800" b="1" smtClean="0">
                          <a:solidFill>
                            <a:srgbClr val="000000"/>
                          </a:solidFill>
                          <a:latin typeface="Times New Roman"/>
                          <a:ea typeface="Times New Roman"/>
                        </a:rPr>
                        <a:t>xuất,</a:t>
                      </a:r>
                      <a:r>
                        <a:rPr lang="en-US" sz="1800" b="1" baseline="0" smtClean="0">
                          <a:solidFill>
                            <a:srgbClr val="000000"/>
                          </a:solidFill>
                          <a:latin typeface="Times New Roman"/>
                          <a:ea typeface="Times New Roman"/>
                        </a:rPr>
                        <a:t> </a:t>
                      </a:r>
                      <a:r>
                        <a:rPr lang="en-US" sz="1800" b="1" smtClean="0">
                          <a:solidFill>
                            <a:srgbClr val="000000"/>
                          </a:solidFill>
                          <a:latin typeface="Times New Roman"/>
                          <a:ea typeface="Times New Roman"/>
                        </a:rPr>
                        <a:t>chế </a:t>
                      </a:r>
                      <a:r>
                        <a:rPr lang="en-US" sz="1800" b="1">
                          <a:solidFill>
                            <a:srgbClr val="000000"/>
                          </a:solidFill>
                          <a:latin typeface="Times New Roman"/>
                          <a:ea typeface="Times New Roman"/>
                        </a:rPr>
                        <a:t>biến thực phẩm hay không?</a:t>
                      </a:r>
                      <a:endParaRPr lang="en-US" sz="1800" b="1">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a:lnL w="12700" cap="flat" cmpd="sng" algn="ctr">
                      <a:solidFill>
                        <a:srgbClr val="000000"/>
                      </a:solidFill>
                      <a:prstDash val="solid"/>
                      <a:round/>
                      <a:headEnd type="none" w="med" len="med"/>
                      <a:tailEnd type="none" w="med" len="med"/>
                    </a:lnL>
                  </a:tcPr>
                </a:tc>
              </a:tr>
              <a:tr h="475876">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Có.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2100">
                          <a:solidFill>
                            <a:srgbClr val="000000"/>
                          </a:solidFill>
                          <a:latin typeface="Times New Roman"/>
                          <a:ea typeface="Times New Roman"/>
                        </a:rPr>
                        <a:t>□</a:t>
                      </a:r>
                      <a:endParaRPr lang="en-US" sz="13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r>
              <a:tr h="475876">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Không.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2100">
                          <a:solidFill>
                            <a:srgbClr val="000000"/>
                          </a:solidFill>
                          <a:latin typeface="Times New Roman"/>
                          <a:ea typeface="Times New Roman"/>
                        </a:rPr>
                        <a:t>□</a:t>
                      </a:r>
                      <a:endParaRPr lang="en-US" sz="13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9180">
                <a:tc>
                  <a:txBody>
                    <a:bodyPr/>
                    <a:lstStyle/>
                    <a:p>
                      <a:pPr indent="90170">
                        <a:lnSpc>
                          <a:spcPct val="150000"/>
                        </a:lnSpc>
                        <a:spcAft>
                          <a:spcPts val="0"/>
                        </a:spcAft>
                      </a:pPr>
                      <a:r>
                        <a:rPr lang="en-US" sz="1800" b="1">
                          <a:solidFill>
                            <a:srgbClr val="000000"/>
                          </a:solidFill>
                          <a:latin typeface="Times New Roman"/>
                          <a:ea typeface="Times New Roman"/>
                        </a:rPr>
                        <a:t>Câu 8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b="1">
                          <a:solidFill>
                            <a:srgbClr val="000000"/>
                          </a:solidFill>
                          <a:latin typeface="Times New Roman"/>
                          <a:ea typeface="Times New Roman"/>
                        </a:rPr>
                        <a:t>Khi phát hiện ra ngộ độc thực phẩm phải dừng ngay việc kinh </a:t>
                      </a:r>
                      <a:r>
                        <a:rPr lang="en-US" sz="1800" b="1" smtClean="0">
                          <a:solidFill>
                            <a:srgbClr val="000000"/>
                          </a:solidFill>
                          <a:latin typeface="Times New Roman"/>
                          <a:ea typeface="Times New Roman"/>
                        </a:rPr>
                        <a:t>doanh</a:t>
                      </a:r>
                      <a:r>
                        <a:rPr lang="en-US" sz="1800" b="1" baseline="0" smtClean="0">
                          <a:solidFill>
                            <a:srgbClr val="000000"/>
                          </a:solidFill>
                          <a:latin typeface="Times New Roman"/>
                          <a:ea typeface="Times New Roman"/>
                        </a:rPr>
                        <a:t> </a:t>
                      </a:r>
                      <a:r>
                        <a:rPr lang="en-US" sz="1800" b="1" smtClean="0">
                          <a:solidFill>
                            <a:srgbClr val="000000"/>
                          </a:solidFill>
                          <a:latin typeface="Times New Roman"/>
                          <a:ea typeface="Times New Roman"/>
                        </a:rPr>
                        <a:t>thực </a:t>
                      </a:r>
                      <a:r>
                        <a:rPr lang="en-US" sz="1800" b="1">
                          <a:solidFill>
                            <a:srgbClr val="000000"/>
                          </a:solidFill>
                          <a:latin typeface="Times New Roman"/>
                          <a:ea typeface="Times New Roman"/>
                        </a:rPr>
                        <a:t>phẩm nghi ngờ gây ngộ độc?</a:t>
                      </a:r>
                      <a:endParaRPr lang="en-US" sz="1800" b="1">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r>
              <a:tr h="475876">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Đúng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2100">
                          <a:solidFill>
                            <a:srgbClr val="000000"/>
                          </a:solidFill>
                          <a:latin typeface="Times New Roman"/>
                          <a:ea typeface="Times New Roman"/>
                        </a:rPr>
                        <a:t>□</a:t>
                      </a:r>
                      <a:endParaRPr lang="en-US" sz="13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r>
              <a:tr h="475876">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Sai.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2100">
                          <a:solidFill>
                            <a:srgbClr val="000000"/>
                          </a:solidFill>
                          <a:latin typeface="Times New Roman"/>
                          <a:ea typeface="Times New Roman"/>
                        </a:rPr>
                        <a:t>□</a:t>
                      </a:r>
                      <a:endParaRPr lang="en-US" sz="13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9180">
                <a:tc>
                  <a:txBody>
                    <a:bodyPr/>
                    <a:lstStyle/>
                    <a:p>
                      <a:pPr indent="90170">
                        <a:lnSpc>
                          <a:spcPct val="150000"/>
                        </a:lnSpc>
                        <a:spcAft>
                          <a:spcPts val="0"/>
                        </a:spcAft>
                      </a:pPr>
                      <a:r>
                        <a:rPr lang="en-US" sz="1800" b="1">
                          <a:solidFill>
                            <a:srgbClr val="000000"/>
                          </a:solidFill>
                          <a:latin typeface="Times New Roman"/>
                          <a:ea typeface="Times New Roman"/>
                        </a:rPr>
                        <a:t>Câu 9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b="1">
                          <a:solidFill>
                            <a:srgbClr val="000000"/>
                          </a:solidFill>
                          <a:latin typeface="Times New Roman"/>
                          <a:ea typeface="Times New Roman"/>
                        </a:rPr>
                        <a:t>Cơ sở kinh doanh thực phẩm bị ô nhiễm, gây ảnh hưởng đến sức </a:t>
                      </a:r>
                      <a:endParaRPr lang="en-US" sz="1800" b="1" smtClean="0">
                        <a:solidFill>
                          <a:srgbClr val="000000"/>
                        </a:solidFill>
                        <a:latin typeface="Times New Roman"/>
                        <a:ea typeface="Times New Roman"/>
                      </a:endParaRPr>
                    </a:p>
                    <a:p>
                      <a:pPr indent="90170">
                        <a:lnSpc>
                          <a:spcPct val="150000"/>
                        </a:lnSpc>
                        <a:spcAft>
                          <a:spcPts val="0"/>
                        </a:spcAft>
                      </a:pPr>
                      <a:r>
                        <a:rPr lang="en-US" sz="1800" b="1" smtClean="0">
                          <a:solidFill>
                            <a:srgbClr val="000000"/>
                          </a:solidFill>
                          <a:latin typeface="Times New Roman"/>
                          <a:ea typeface="Times New Roman"/>
                        </a:rPr>
                        <a:t>Khỏe</a:t>
                      </a:r>
                      <a:r>
                        <a:rPr lang="en-US" sz="1800" b="1" baseline="0" smtClean="0">
                          <a:solidFill>
                            <a:srgbClr val="000000"/>
                          </a:solidFill>
                          <a:latin typeface="Times New Roman"/>
                          <a:ea typeface="Times New Roman"/>
                        </a:rPr>
                        <a:t> </a:t>
                      </a:r>
                      <a:r>
                        <a:rPr lang="en-US" sz="1800" b="1" smtClean="0">
                          <a:solidFill>
                            <a:srgbClr val="000000"/>
                          </a:solidFill>
                          <a:latin typeface="Times New Roman"/>
                          <a:ea typeface="Times New Roman"/>
                        </a:rPr>
                        <a:t>người </a:t>
                      </a:r>
                      <a:r>
                        <a:rPr lang="en-US" sz="1800" b="1">
                          <a:solidFill>
                            <a:srgbClr val="000000"/>
                          </a:solidFill>
                          <a:latin typeface="Times New Roman"/>
                          <a:ea typeface="Times New Roman"/>
                        </a:rPr>
                        <a:t>tiêu dùng có phải bồi thường thiệt hại hay không?</a:t>
                      </a:r>
                      <a:endParaRPr lang="en-US" sz="1800" b="1">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r>
              <a:tr h="475876">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Có.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2100">
                          <a:solidFill>
                            <a:srgbClr val="000000"/>
                          </a:solidFill>
                          <a:latin typeface="Times New Roman"/>
                          <a:ea typeface="Times New Roman"/>
                        </a:rPr>
                        <a:t>□</a:t>
                      </a:r>
                      <a:endParaRPr lang="en-US" sz="13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r>
              <a:tr h="475876">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Không. </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2100">
                          <a:solidFill>
                            <a:srgbClr val="000000"/>
                          </a:solidFill>
                          <a:latin typeface="Times New Roman"/>
                          <a:ea typeface="Times New Roman"/>
                        </a:rPr>
                        <a:t>□</a:t>
                      </a:r>
                      <a:endParaRPr lang="en-US" sz="13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Oval 3"/>
          <p:cNvSpPr/>
          <p:nvPr/>
        </p:nvSpPr>
        <p:spPr>
          <a:xfrm>
            <a:off x="239488" y="1600200"/>
            <a:ext cx="457200" cy="457200"/>
          </a:xfrm>
          <a:prstGeom prst="ellipse">
            <a:avLst/>
          </a:prstGeom>
          <a:noFill/>
          <a:ln w="571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28600" y="2743200"/>
            <a:ext cx="457200" cy="457200"/>
          </a:xfrm>
          <a:prstGeom prst="ellipse">
            <a:avLst/>
          </a:prstGeom>
          <a:noFill/>
          <a:ln w="571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8600" y="4495800"/>
            <a:ext cx="457200" cy="457200"/>
          </a:xfrm>
          <a:prstGeom prst="ellipse">
            <a:avLst/>
          </a:prstGeom>
          <a:noFill/>
          <a:ln w="571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304801" y="457198"/>
          <a:ext cx="8229598" cy="5900013"/>
        </p:xfrm>
        <a:graphic>
          <a:graphicData uri="http://schemas.openxmlformats.org/drawingml/2006/table">
            <a:tbl>
              <a:tblPr/>
              <a:tblGrid>
                <a:gridCol w="965792"/>
                <a:gridCol w="6394595"/>
                <a:gridCol w="869211"/>
              </a:tblGrid>
              <a:tr h="1005513">
                <a:tc>
                  <a:txBody>
                    <a:bodyPr/>
                    <a:lstStyle/>
                    <a:p>
                      <a:pPr indent="90170">
                        <a:lnSpc>
                          <a:spcPct val="150000"/>
                        </a:lnSpc>
                        <a:spcAft>
                          <a:spcPts val="0"/>
                        </a:spcAft>
                      </a:pPr>
                      <a:r>
                        <a:rPr lang="en-US" sz="1800" b="1">
                          <a:solidFill>
                            <a:srgbClr val="000000"/>
                          </a:solidFill>
                          <a:latin typeface="Times New Roman"/>
                          <a:ea typeface="Times New Roman"/>
                        </a:rPr>
                        <a:t>Câu 10 </a:t>
                      </a:r>
                      <a:br>
                        <a:rPr lang="en-US" sz="1800" b="1">
                          <a:solidFill>
                            <a:srgbClr val="000000"/>
                          </a:solidFill>
                          <a:latin typeface="Times New Roman"/>
                          <a:ea typeface="Times New Roman"/>
                        </a:rPr>
                      </a:b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800">
                          <a:solidFill>
                            <a:srgbClr val="000000"/>
                          </a:solidFill>
                          <a:latin typeface="Times New Roman"/>
                          <a:ea typeface="Times New Roman"/>
                        </a:rPr>
                        <a:t>Hành vi đăng tải, công bố thông tin sai lệch về an toàn thực phẩm gây</a:t>
                      </a:r>
                      <a:br>
                        <a:rPr lang="en-US" sz="1800">
                          <a:solidFill>
                            <a:srgbClr val="000000"/>
                          </a:solidFill>
                          <a:latin typeface="Times New Roman"/>
                          <a:ea typeface="Times New Roman"/>
                        </a:rPr>
                      </a:br>
                      <a:r>
                        <a:rPr lang="en-US" sz="1800">
                          <a:solidFill>
                            <a:srgbClr val="000000"/>
                          </a:solidFill>
                          <a:latin typeface="Times New Roman"/>
                          <a:ea typeface="Times New Roman"/>
                        </a:rPr>
                        <a:t>bức xúc cho xã hội có bị cấm hay không?</a:t>
                      </a: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541430">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Có. </a:t>
                      </a: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6184" marR="561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1430">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Không. </a:t>
                      </a: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6184" marR="561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2354">
                <a:tc>
                  <a:txBody>
                    <a:bodyPr/>
                    <a:lstStyle/>
                    <a:p>
                      <a:pPr indent="90170">
                        <a:lnSpc>
                          <a:spcPct val="150000"/>
                        </a:lnSpc>
                        <a:spcAft>
                          <a:spcPts val="0"/>
                        </a:spcAft>
                      </a:pPr>
                      <a:r>
                        <a:rPr lang="en-US" sz="1800" b="1">
                          <a:solidFill>
                            <a:srgbClr val="000000"/>
                          </a:solidFill>
                          <a:latin typeface="Times New Roman"/>
                          <a:ea typeface="Times New Roman"/>
                        </a:rPr>
                        <a:t>Câu 11 </a:t>
                      </a: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800">
                          <a:solidFill>
                            <a:srgbClr val="000000"/>
                          </a:solidFill>
                          <a:latin typeface="Times New Roman"/>
                          <a:ea typeface="Times New Roman"/>
                        </a:rPr>
                        <a:t>Cơ sở sản xuất, kinh doanh thực phẩm có phải bảo đảm có diện tích phù</a:t>
                      </a:r>
                      <a:br>
                        <a:rPr lang="en-US" sz="1800">
                          <a:solidFill>
                            <a:srgbClr val="000000"/>
                          </a:solidFill>
                          <a:latin typeface="Times New Roman"/>
                          <a:ea typeface="Times New Roman"/>
                        </a:rPr>
                      </a:br>
                      <a:r>
                        <a:rPr lang="en-US" sz="1800">
                          <a:solidFill>
                            <a:srgbClr val="000000"/>
                          </a:solidFill>
                          <a:latin typeface="Times New Roman"/>
                          <a:ea typeface="Times New Roman"/>
                        </a:rPr>
                        <a:t>hợp với quy mô sản xuất, kinh doanh thực phẩm không?</a:t>
                      </a: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541430">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Có. </a:t>
                      </a: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6184" marR="561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1430">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Không. </a:t>
                      </a: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6184" marR="561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2354">
                <a:tc>
                  <a:txBody>
                    <a:bodyPr/>
                    <a:lstStyle/>
                    <a:p>
                      <a:pPr indent="90170">
                        <a:lnSpc>
                          <a:spcPct val="150000"/>
                        </a:lnSpc>
                        <a:spcAft>
                          <a:spcPts val="0"/>
                        </a:spcAft>
                      </a:pPr>
                      <a:r>
                        <a:rPr lang="en-US" sz="1800" b="1">
                          <a:solidFill>
                            <a:srgbClr val="000000"/>
                          </a:solidFill>
                          <a:latin typeface="Times New Roman"/>
                          <a:ea typeface="Times New Roman"/>
                        </a:rPr>
                        <a:t>Câu 12 </a:t>
                      </a: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800">
                          <a:solidFill>
                            <a:srgbClr val="000000"/>
                          </a:solidFill>
                          <a:latin typeface="Times New Roman"/>
                          <a:ea typeface="Times New Roman"/>
                        </a:rPr>
                        <a:t>Cơ sở sản xuất, kinh doanh thực phẩm phải bảo đảm có khoảng cách an</a:t>
                      </a:r>
                      <a:br>
                        <a:rPr lang="en-US" sz="1800">
                          <a:solidFill>
                            <a:srgbClr val="000000"/>
                          </a:solidFill>
                          <a:latin typeface="Times New Roman"/>
                          <a:ea typeface="Times New Roman"/>
                        </a:rPr>
                      </a:br>
                      <a:r>
                        <a:rPr lang="en-US" sz="1800">
                          <a:solidFill>
                            <a:srgbClr val="000000"/>
                          </a:solidFill>
                          <a:latin typeface="Times New Roman"/>
                          <a:ea typeface="Times New Roman"/>
                        </a:rPr>
                        <a:t>toàn đối với nguồn gây ô nhiễm thực phẩm?</a:t>
                      </a: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541430">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Đúng. </a:t>
                      </a: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6184" marR="561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1430">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Sai. </a:t>
                      </a:r>
                      <a:endParaRPr lang="en-US" sz="1800">
                        <a:latin typeface="Times New Roman"/>
                        <a:ea typeface="Times New Roman"/>
                      </a:endParaRPr>
                    </a:p>
                  </a:txBody>
                  <a:tcPr marL="56184" marR="56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6184" marR="561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Oval 7"/>
          <p:cNvSpPr/>
          <p:nvPr/>
        </p:nvSpPr>
        <p:spPr>
          <a:xfrm>
            <a:off x="304800" y="1600200"/>
            <a:ext cx="533400" cy="3810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28600" y="3429000"/>
            <a:ext cx="533400" cy="3810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228600" y="5334000"/>
            <a:ext cx="533400" cy="3810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457200" y="1219200"/>
            <a:ext cx="533400" cy="3810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57200" y="3124200"/>
            <a:ext cx="533400" cy="3810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57200" y="5791200"/>
            <a:ext cx="533400" cy="3810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p:cNvGraphicFramePr>
            <a:graphicFrameLocks noGrp="1"/>
          </p:cNvGraphicFramePr>
          <p:nvPr/>
        </p:nvGraphicFramePr>
        <p:xfrm>
          <a:off x="533400" y="304800"/>
          <a:ext cx="7543801" cy="6583680"/>
        </p:xfrm>
        <a:graphic>
          <a:graphicData uri="http://schemas.openxmlformats.org/drawingml/2006/table">
            <a:tbl>
              <a:tblPr/>
              <a:tblGrid>
                <a:gridCol w="885309"/>
                <a:gridCol w="5861715"/>
                <a:gridCol w="796777"/>
              </a:tblGrid>
              <a:tr h="549727">
                <a:tc>
                  <a:txBody>
                    <a:bodyPr/>
                    <a:lstStyle/>
                    <a:p>
                      <a:pPr indent="90170">
                        <a:lnSpc>
                          <a:spcPct val="150000"/>
                        </a:lnSpc>
                        <a:spcAft>
                          <a:spcPts val="0"/>
                        </a:spcAft>
                      </a:pPr>
                      <a:r>
                        <a:rPr lang="en-US" sz="1600" b="1">
                          <a:solidFill>
                            <a:srgbClr val="000000"/>
                          </a:solidFill>
                          <a:latin typeface="Times New Roman"/>
                          <a:ea typeface="Times New Roman"/>
                        </a:rPr>
                        <a:t>Câu 13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600">
                          <a:solidFill>
                            <a:srgbClr val="000000"/>
                          </a:solidFill>
                          <a:latin typeface="Times New Roman"/>
                          <a:ea typeface="Times New Roman"/>
                        </a:rPr>
                        <a:t>Cơ sở sản xuất, kinh doanh thực phẩm phải vận hành thường xuyên hệ</a:t>
                      </a:r>
                      <a:br>
                        <a:rPr lang="en-US" sz="1600">
                          <a:solidFill>
                            <a:srgbClr val="000000"/>
                          </a:solidFill>
                          <a:latin typeface="Times New Roman"/>
                          <a:ea typeface="Times New Roman"/>
                        </a:rPr>
                      </a:br>
                      <a:r>
                        <a:rPr lang="en-US" sz="1600">
                          <a:solidFill>
                            <a:srgbClr val="000000"/>
                          </a:solidFill>
                          <a:latin typeface="Times New Roman"/>
                          <a:ea typeface="Times New Roman"/>
                        </a:rPr>
                        <a:t>thống xử lý chất thải theo quy định của pháp luật về bảo vệ môi trường?</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615675">
                <a:tc>
                  <a:txBody>
                    <a:bodyPr/>
                    <a:lstStyle/>
                    <a:p>
                      <a:pPr indent="90170">
                        <a:lnSpc>
                          <a:spcPct val="150000"/>
                        </a:lnSpc>
                        <a:spcAft>
                          <a:spcPts val="0"/>
                        </a:spcAft>
                      </a:pPr>
                      <a:r>
                        <a:rPr lang="en-US" sz="1600">
                          <a:solidFill>
                            <a:srgbClr val="000000"/>
                          </a:solidFill>
                          <a:latin typeface="Times New Roman"/>
                          <a:ea typeface="Times New Roman"/>
                        </a:rPr>
                        <a:t>a)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Đúng.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32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5675">
                <a:tc>
                  <a:txBody>
                    <a:bodyPr/>
                    <a:lstStyle/>
                    <a:p>
                      <a:pPr indent="90170">
                        <a:lnSpc>
                          <a:spcPct val="150000"/>
                        </a:lnSpc>
                        <a:spcAft>
                          <a:spcPts val="0"/>
                        </a:spcAft>
                      </a:pPr>
                      <a:r>
                        <a:rPr lang="en-US" sz="1600">
                          <a:solidFill>
                            <a:srgbClr val="000000"/>
                          </a:solidFill>
                          <a:latin typeface="Times New Roman"/>
                          <a:ea typeface="Times New Roman"/>
                        </a:rPr>
                        <a:t>b)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Sai.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32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9727">
                <a:tc>
                  <a:txBody>
                    <a:bodyPr/>
                    <a:lstStyle/>
                    <a:p>
                      <a:pPr indent="90170">
                        <a:lnSpc>
                          <a:spcPct val="150000"/>
                        </a:lnSpc>
                        <a:spcAft>
                          <a:spcPts val="0"/>
                        </a:spcAft>
                      </a:pPr>
                      <a:r>
                        <a:rPr lang="en-US" sz="1600" b="1">
                          <a:solidFill>
                            <a:srgbClr val="000000"/>
                          </a:solidFill>
                          <a:latin typeface="Times New Roman"/>
                          <a:ea typeface="Times New Roman"/>
                        </a:rPr>
                        <a:t>Câu 14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600">
                          <a:solidFill>
                            <a:srgbClr val="000000"/>
                          </a:solidFill>
                          <a:latin typeface="Times New Roman"/>
                          <a:ea typeface="Times New Roman"/>
                        </a:rPr>
                        <a:t>Cơ sở sản xuất thực phẩm phải có đủ nước sạch đạt quy chuẩn để sản xuất, kinh doanh thực phẩm?</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615675">
                <a:tc>
                  <a:txBody>
                    <a:bodyPr/>
                    <a:lstStyle/>
                    <a:p>
                      <a:pPr indent="90170">
                        <a:lnSpc>
                          <a:spcPct val="150000"/>
                        </a:lnSpc>
                        <a:spcAft>
                          <a:spcPts val="0"/>
                        </a:spcAft>
                      </a:pPr>
                      <a:r>
                        <a:rPr lang="en-US" sz="1600">
                          <a:solidFill>
                            <a:srgbClr val="000000"/>
                          </a:solidFill>
                          <a:latin typeface="Times New Roman"/>
                          <a:ea typeface="Times New Roman"/>
                        </a:rPr>
                        <a:t>a)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Đúng.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32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5675">
                <a:tc>
                  <a:txBody>
                    <a:bodyPr/>
                    <a:lstStyle/>
                    <a:p>
                      <a:pPr indent="90170">
                        <a:lnSpc>
                          <a:spcPct val="150000"/>
                        </a:lnSpc>
                        <a:spcAft>
                          <a:spcPts val="0"/>
                        </a:spcAft>
                      </a:pPr>
                      <a:r>
                        <a:rPr lang="en-US" sz="1600">
                          <a:solidFill>
                            <a:srgbClr val="000000"/>
                          </a:solidFill>
                          <a:latin typeface="Times New Roman"/>
                          <a:ea typeface="Times New Roman"/>
                        </a:rPr>
                        <a:t>b)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Sai.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32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9727">
                <a:tc>
                  <a:txBody>
                    <a:bodyPr/>
                    <a:lstStyle/>
                    <a:p>
                      <a:pPr indent="90170">
                        <a:lnSpc>
                          <a:spcPct val="150000"/>
                        </a:lnSpc>
                        <a:spcAft>
                          <a:spcPts val="0"/>
                        </a:spcAft>
                      </a:pPr>
                      <a:r>
                        <a:rPr lang="en-US" sz="1600" b="1">
                          <a:solidFill>
                            <a:srgbClr val="000000"/>
                          </a:solidFill>
                          <a:latin typeface="Times New Roman"/>
                          <a:ea typeface="Times New Roman"/>
                        </a:rPr>
                        <a:t>Câu 15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600">
                          <a:solidFill>
                            <a:srgbClr val="000000"/>
                          </a:solidFill>
                          <a:latin typeface="Times New Roman"/>
                          <a:ea typeface="Times New Roman"/>
                        </a:rPr>
                        <a:t>Có được sử dụng hoá chất diệt chuột trong khu vực sản xuất thực phẩm</a:t>
                      </a:r>
                      <a:br>
                        <a:rPr lang="en-US" sz="1600">
                          <a:solidFill>
                            <a:srgbClr val="000000"/>
                          </a:solidFill>
                          <a:latin typeface="Times New Roman"/>
                          <a:ea typeface="Times New Roman"/>
                        </a:rPr>
                      </a:br>
                      <a:r>
                        <a:rPr lang="en-US" sz="1600">
                          <a:solidFill>
                            <a:srgbClr val="000000"/>
                          </a:solidFill>
                          <a:latin typeface="Times New Roman"/>
                          <a:ea typeface="Times New Roman"/>
                        </a:rPr>
                        <a:t>không?</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615675">
                <a:tc>
                  <a:txBody>
                    <a:bodyPr/>
                    <a:lstStyle/>
                    <a:p>
                      <a:pPr indent="90170">
                        <a:lnSpc>
                          <a:spcPct val="150000"/>
                        </a:lnSpc>
                        <a:spcAft>
                          <a:spcPts val="0"/>
                        </a:spcAft>
                      </a:pPr>
                      <a:r>
                        <a:rPr lang="en-US" sz="1600">
                          <a:solidFill>
                            <a:srgbClr val="000000"/>
                          </a:solidFill>
                          <a:latin typeface="Times New Roman"/>
                          <a:ea typeface="Times New Roman"/>
                        </a:rPr>
                        <a:t>a)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Có.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32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5675">
                <a:tc>
                  <a:txBody>
                    <a:bodyPr/>
                    <a:lstStyle/>
                    <a:p>
                      <a:pPr indent="90170">
                        <a:lnSpc>
                          <a:spcPct val="150000"/>
                        </a:lnSpc>
                        <a:spcAft>
                          <a:spcPts val="0"/>
                        </a:spcAft>
                      </a:pPr>
                      <a:r>
                        <a:rPr lang="en-US" sz="1600">
                          <a:solidFill>
                            <a:srgbClr val="000000"/>
                          </a:solidFill>
                          <a:latin typeface="Times New Roman"/>
                          <a:ea typeface="Times New Roman"/>
                        </a:rPr>
                        <a:t>b)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600">
                          <a:solidFill>
                            <a:srgbClr val="000000"/>
                          </a:solidFill>
                          <a:latin typeface="Times New Roman"/>
                          <a:ea typeface="Times New Roman"/>
                        </a:rPr>
                        <a:t>Không. </a:t>
                      </a:r>
                      <a:endParaRPr lang="en-US" sz="16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32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228600" y="228600"/>
          <a:ext cx="8001000" cy="6139926"/>
        </p:xfrm>
        <a:graphic>
          <a:graphicData uri="http://schemas.openxmlformats.org/drawingml/2006/table">
            <a:tbl>
              <a:tblPr/>
              <a:tblGrid>
                <a:gridCol w="938963"/>
                <a:gridCol w="6216969"/>
                <a:gridCol w="845068"/>
              </a:tblGrid>
              <a:tr h="773684">
                <a:tc>
                  <a:txBody>
                    <a:bodyPr/>
                    <a:lstStyle/>
                    <a:p>
                      <a:pPr indent="90170">
                        <a:lnSpc>
                          <a:spcPct val="150000"/>
                        </a:lnSpc>
                        <a:spcAft>
                          <a:spcPts val="0"/>
                        </a:spcAft>
                      </a:pPr>
                      <a:r>
                        <a:rPr lang="en-US" sz="1800" b="1">
                          <a:solidFill>
                            <a:srgbClr val="000000"/>
                          </a:solidFill>
                          <a:latin typeface="Times New Roman"/>
                          <a:ea typeface="Times New Roman"/>
                        </a:rPr>
                        <a:t>Câu 16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800">
                          <a:solidFill>
                            <a:srgbClr val="000000"/>
                          </a:solidFill>
                          <a:latin typeface="Times New Roman"/>
                          <a:ea typeface="Times New Roman"/>
                        </a:rPr>
                        <a:t>Nơi bảo quản thực phẩm phải có diện tích đủ rộng để bảo quản từng loại</a:t>
                      </a:r>
                      <a:br>
                        <a:rPr lang="en-US" sz="1800">
                          <a:solidFill>
                            <a:srgbClr val="000000"/>
                          </a:solidFill>
                          <a:latin typeface="Times New Roman"/>
                          <a:ea typeface="Times New Roman"/>
                        </a:rPr>
                      </a:br>
                      <a:r>
                        <a:rPr lang="en-US" sz="1800">
                          <a:solidFill>
                            <a:srgbClr val="000000"/>
                          </a:solidFill>
                          <a:latin typeface="Times New Roman"/>
                          <a:ea typeface="Times New Roman"/>
                        </a:rPr>
                        <a:t>thực phẩm riêng biệt?</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611841">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Đúng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1841">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Sai.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7517">
                <a:tc>
                  <a:txBody>
                    <a:bodyPr/>
                    <a:lstStyle/>
                    <a:p>
                      <a:pPr indent="90170">
                        <a:lnSpc>
                          <a:spcPct val="150000"/>
                        </a:lnSpc>
                        <a:spcAft>
                          <a:spcPts val="0"/>
                        </a:spcAft>
                      </a:pPr>
                      <a:r>
                        <a:rPr lang="en-US" sz="1800" b="1">
                          <a:solidFill>
                            <a:srgbClr val="000000"/>
                          </a:solidFill>
                          <a:latin typeface="Times New Roman"/>
                          <a:ea typeface="Times New Roman"/>
                        </a:rPr>
                        <a:t>Câu 17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800">
                          <a:solidFill>
                            <a:srgbClr val="000000"/>
                          </a:solidFill>
                          <a:latin typeface="Times New Roman"/>
                          <a:ea typeface="Times New Roman"/>
                        </a:rPr>
                        <a:t>Cơ sở sản xuất, kinh doanh thực phẩm phải có đủ trang thiết bị phù hợp</a:t>
                      </a:r>
                      <a:br>
                        <a:rPr lang="en-US" sz="1800">
                          <a:solidFill>
                            <a:srgbClr val="000000"/>
                          </a:solidFill>
                          <a:latin typeface="Times New Roman"/>
                          <a:ea typeface="Times New Roman"/>
                        </a:rPr>
                      </a:br>
                      <a:r>
                        <a:rPr lang="en-US" sz="1800">
                          <a:solidFill>
                            <a:srgbClr val="000000"/>
                          </a:solidFill>
                          <a:latin typeface="Times New Roman"/>
                          <a:ea typeface="Times New Roman"/>
                        </a:rPr>
                        <a:t>để chế biến các loại thực phẩm khác nhau?</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611841">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Đúng.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1841">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Sai.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7517">
                <a:tc>
                  <a:txBody>
                    <a:bodyPr/>
                    <a:lstStyle/>
                    <a:p>
                      <a:pPr indent="90170">
                        <a:lnSpc>
                          <a:spcPct val="150000"/>
                        </a:lnSpc>
                        <a:spcAft>
                          <a:spcPts val="0"/>
                        </a:spcAft>
                      </a:pPr>
                      <a:r>
                        <a:rPr lang="en-US" sz="1800" b="1">
                          <a:solidFill>
                            <a:srgbClr val="000000"/>
                          </a:solidFill>
                          <a:latin typeface="Times New Roman"/>
                          <a:ea typeface="Times New Roman"/>
                        </a:rPr>
                        <a:t>Câu 18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indent="90170">
                        <a:lnSpc>
                          <a:spcPct val="150000"/>
                        </a:lnSpc>
                        <a:spcAft>
                          <a:spcPts val="0"/>
                        </a:spcAft>
                      </a:pPr>
                      <a:r>
                        <a:rPr lang="en-US" sz="1800">
                          <a:solidFill>
                            <a:srgbClr val="000000"/>
                          </a:solidFill>
                          <a:latin typeface="Times New Roman"/>
                          <a:ea typeface="Times New Roman"/>
                        </a:rPr>
                        <a:t>Trang thiết bị, dụng cụ tiếp xúc trực tiếp với thực phẩm phải đảm bảo không thôi nhiễm chất độc hại?</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611841">
                <a:tc>
                  <a:txBody>
                    <a:bodyPr/>
                    <a:lstStyle/>
                    <a:p>
                      <a:pPr indent="90170">
                        <a:lnSpc>
                          <a:spcPct val="150000"/>
                        </a:lnSpc>
                        <a:spcAft>
                          <a:spcPts val="0"/>
                        </a:spcAft>
                      </a:pPr>
                      <a:r>
                        <a:rPr lang="en-US" sz="1800">
                          <a:solidFill>
                            <a:srgbClr val="000000"/>
                          </a:solidFill>
                          <a:latin typeface="Times New Roman"/>
                          <a:ea typeface="Times New Roman"/>
                        </a:rPr>
                        <a:t>a)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Đúng.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1841">
                <a:tc>
                  <a:txBody>
                    <a:bodyPr/>
                    <a:lstStyle/>
                    <a:p>
                      <a:pPr indent="90170">
                        <a:lnSpc>
                          <a:spcPct val="150000"/>
                        </a:lnSpc>
                        <a:spcAft>
                          <a:spcPts val="0"/>
                        </a:spcAft>
                      </a:pPr>
                      <a:r>
                        <a:rPr lang="en-US" sz="1800">
                          <a:solidFill>
                            <a:srgbClr val="000000"/>
                          </a:solidFill>
                          <a:latin typeface="Times New Roman"/>
                          <a:ea typeface="Times New Roman"/>
                        </a:rPr>
                        <a:t>b)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Sai. </a:t>
                      </a:r>
                      <a:endParaRPr lang="en-US" sz="1800">
                        <a:latin typeface="Times New Roman"/>
                        <a:ea typeface="Times New Roman"/>
                      </a:endParaRPr>
                    </a:p>
                  </a:txBody>
                  <a:tcPr marL="59765" marR="59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90170">
                        <a:lnSpc>
                          <a:spcPct val="150000"/>
                        </a:lnSpc>
                        <a:spcAft>
                          <a:spcPts val="0"/>
                        </a:spcAft>
                      </a:pPr>
                      <a:r>
                        <a:rPr lang="en-US" sz="1800">
                          <a:solidFill>
                            <a:srgbClr val="000000"/>
                          </a:solidFill>
                          <a:latin typeface="Times New Roman"/>
                          <a:ea typeface="Times New Roman"/>
                        </a:rPr>
                        <a:t>□</a:t>
                      </a:r>
                      <a:endParaRPr lang="en-US" sz="1800">
                        <a:latin typeface="Times New Roman"/>
                        <a:ea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Oval 10"/>
          <p:cNvSpPr/>
          <p:nvPr/>
        </p:nvSpPr>
        <p:spPr>
          <a:xfrm>
            <a:off x="228600" y="1219200"/>
            <a:ext cx="533400" cy="381000"/>
          </a:xfrm>
          <a:prstGeom prst="ellipse">
            <a:avLst/>
          </a:prstGeom>
          <a:noFill/>
          <a:ln w="28575">
            <a:solidFill>
              <a:srgbClr val="FE00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28600" y="3124200"/>
            <a:ext cx="533400" cy="381000"/>
          </a:xfrm>
          <a:prstGeom prst="ellipse">
            <a:avLst/>
          </a:prstGeom>
          <a:noFill/>
          <a:ln w="28575">
            <a:solidFill>
              <a:srgbClr val="FE00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28600" y="5181600"/>
            <a:ext cx="533400" cy="381000"/>
          </a:xfrm>
          <a:prstGeom prst="ellipse">
            <a:avLst/>
          </a:prstGeom>
          <a:noFill/>
          <a:ln w="28575">
            <a:solidFill>
              <a:srgbClr val="FE00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plus(in)">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plus(in)">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plus(in)">
                                      <p:cBhvr>
                                        <p:cTn id="1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Chủ đề của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ăn phòng">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ăn phòng">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250</TotalTime>
  <Words>1084</Words>
  <Application>Microsoft Office PowerPoint</Application>
  <PresentationFormat>On-screen Show (4:3)</PresentationFormat>
  <Paragraphs>257</Paragraphs>
  <Slides>13</Slides>
  <Notes>12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Oriel</vt:lpstr>
      <vt:lpstr>Bộ câu hỏi đánh giá kiến thức, thực hành về an toàn thực phẩm cho chủ cơ sở, người trực tiếp sản xuất, kinh doanh thực phẩm thuộc thẩm quyền quản lý của Bộ Y tế và đáp án trả lời  (Kèm theo Quyết định số 75/QĐ-ATTP ngày 27/03/2024 của Cục An toàn thực phẩm)</vt:lpstr>
      <vt:lpstr>Gồm có 30 câu hỏi và đáp án kèm theo Các quy định cơ bản về bảo đảm an toàn thực phẩm và một số câu hỏi về thực hành vệ sinh an toàn thực phẩm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Đẹp</dc:title>
  <dc:creator>Carcassonno</dc:creator>
  <cp:lastModifiedBy>AutoBVT</cp:lastModifiedBy>
  <cp:revision>29</cp:revision>
  <dcterms:created xsi:type="dcterms:W3CDTF">2013-03-14T07:40:30Z</dcterms:created>
  <dcterms:modified xsi:type="dcterms:W3CDTF">2024-10-30T01:30:07Z</dcterms:modified>
</cp:coreProperties>
</file>