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4"/>
  </p:notesMasterIdLst>
  <p:sldIdLst>
    <p:sldId id="256" r:id="rId2"/>
    <p:sldId id="257" r:id="rId3"/>
    <p:sldId id="258" r:id="rId4"/>
    <p:sldId id="259" r:id="rId5"/>
    <p:sldId id="263" r:id="rId6"/>
    <p:sldId id="264" r:id="rId7"/>
    <p:sldId id="265" r:id="rId8"/>
    <p:sldId id="266" r:id="rId9"/>
    <p:sldId id="267" r:id="rId10"/>
    <p:sldId id="260" r:id="rId11"/>
    <p:sldId id="262" r:id="rId12"/>
    <p:sldId id="261"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2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2.png"/></Relationships>
</file>

<file path=ppt/diagrams/_rels/drawing1.xml.rels><?xml version="1.0" encoding="UTF-8" standalone="yes"?>
<Relationships xmlns="http://schemas.openxmlformats.org/package/2006/relationships"><Relationship Id="rId1" Type="http://schemas.openxmlformats.org/officeDocument/2006/relationships/image" Target="../media/image2.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4DD456-8061-485C-97EB-CD58D5D19A6D}"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0379C616-B86A-44DB-B0DC-D2CA3F96247C}">
      <dgm:prSet/>
      <dgm:spPr/>
      <dgm:t>
        <a:bodyPr/>
        <a:lstStyle/>
        <a:p>
          <a:r>
            <a:rPr lang="vi-VN" b="0" i="1"/>
            <a:t>Nghị định 15/2018/NĐ-CP Quy định chi tiết một số điều của Luật An toàn thực phẩm</a:t>
          </a:r>
          <a:endParaRPr lang="en-US"/>
        </a:p>
      </dgm:t>
    </dgm:pt>
    <dgm:pt modelId="{E09EAA8D-8A9A-47F6-AE6A-CAF1535044AB}" type="parTrans" cxnId="{DC034E44-3BE6-4A16-96C6-634EB87163BA}">
      <dgm:prSet/>
      <dgm:spPr/>
      <dgm:t>
        <a:bodyPr/>
        <a:lstStyle/>
        <a:p>
          <a:endParaRPr lang="en-US"/>
        </a:p>
      </dgm:t>
    </dgm:pt>
    <dgm:pt modelId="{6B33751C-04E5-483C-8CF6-E27B3C1BC9F4}" type="sibTrans" cxnId="{DC034E44-3BE6-4A16-96C6-634EB87163BA}">
      <dgm:prSet/>
      <dgm:spPr/>
      <dgm:t>
        <a:bodyPr/>
        <a:lstStyle/>
        <a:p>
          <a:endParaRPr lang="en-US"/>
        </a:p>
      </dgm:t>
    </dgm:pt>
    <dgm:pt modelId="{978D9912-F241-4005-B846-8ADBC0F3375F}">
      <dgm:prSet/>
      <dgm:spPr/>
      <dgm:t>
        <a:bodyPr/>
        <a:lstStyle/>
        <a:p>
          <a:r>
            <a:rPr lang="vi-VN" b="0" i="1"/>
            <a:t>Nghị định 155/2018/NĐ-CP Sửa đổi, bổ sung một số quy định liên quan đến điều kiện đầu tư kinh doanh thuộc phạm vi quản lý nhà nước của Bộ Y tế</a:t>
          </a:r>
          <a:endParaRPr lang="en-US"/>
        </a:p>
      </dgm:t>
    </dgm:pt>
    <dgm:pt modelId="{1BCD77B3-73F9-4DFF-9473-133D5B52F69C}" type="parTrans" cxnId="{58A1D629-7EB1-4602-B22A-4583B07796A8}">
      <dgm:prSet/>
      <dgm:spPr/>
      <dgm:t>
        <a:bodyPr/>
        <a:lstStyle/>
        <a:p>
          <a:endParaRPr lang="en-US"/>
        </a:p>
      </dgm:t>
    </dgm:pt>
    <dgm:pt modelId="{7C7956CF-AC20-4456-97CC-FF2A78116044}" type="sibTrans" cxnId="{58A1D629-7EB1-4602-B22A-4583B07796A8}">
      <dgm:prSet/>
      <dgm:spPr/>
      <dgm:t>
        <a:bodyPr/>
        <a:lstStyle/>
        <a:p>
          <a:endParaRPr lang="en-US"/>
        </a:p>
      </dgm:t>
    </dgm:pt>
    <dgm:pt modelId="{51191A5E-5676-4C12-83BE-D92C9B9ACB55}">
      <dgm:prSet/>
      <dgm:spPr/>
      <dgm:t>
        <a:bodyPr/>
        <a:lstStyle/>
        <a:p>
          <a:r>
            <a:rPr lang="en-US" altLang="en-US" b="0" smtClean="0">
              <a:latin typeface="Tahoma (Body)"/>
              <a:ea typeface="Tahoma" pitchFamily="34" charset="0"/>
              <a:cs typeface="Tahoma" pitchFamily="34" charset="0"/>
            </a:rPr>
            <a:t>Quyết định số 40/2022/QĐ-UBND ngày 02/11/2022 của UBND tỉnh Lai Châu phân cấp quản lý nhà nước về ATTP thuộc phạm vi của ngành y tế trên địa bàn tỉnh Lai Châu</a:t>
          </a:r>
          <a:endParaRPr lang="en-US" b="0">
            <a:latin typeface="Tahoma (Body)"/>
            <a:ea typeface="Tahoma" pitchFamily="34" charset="0"/>
            <a:cs typeface="Tahoma" pitchFamily="34" charset="0"/>
          </a:endParaRPr>
        </a:p>
      </dgm:t>
    </dgm:pt>
    <dgm:pt modelId="{5A82E1CA-4F3C-4D25-9B11-DDBCC481CFC9}" type="parTrans" cxnId="{7D7CBF16-8DBA-46A3-A081-80468FBD55BB}">
      <dgm:prSet/>
      <dgm:spPr/>
      <dgm:t>
        <a:bodyPr/>
        <a:lstStyle/>
        <a:p>
          <a:endParaRPr lang="en-US"/>
        </a:p>
      </dgm:t>
    </dgm:pt>
    <dgm:pt modelId="{597FAC33-CC86-4327-B55B-74074C87989A}" type="sibTrans" cxnId="{7D7CBF16-8DBA-46A3-A081-80468FBD55BB}">
      <dgm:prSet/>
      <dgm:spPr/>
      <dgm:t>
        <a:bodyPr/>
        <a:lstStyle/>
        <a:p>
          <a:endParaRPr lang="en-US"/>
        </a:p>
      </dgm:t>
    </dgm:pt>
    <dgm:pt modelId="{A1F1AE1C-B28B-47FB-A53A-CDD2DE7B4988}" type="pres">
      <dgm:prSet presAssocID="{F04DD456-8061-485C-97EB-CD58D5D19A6D}" presName="hierChild1" presStyleCnt="0">
        <dgm:presLayoutVars>
          <dgm:chPref val="1"/>
          <dgm:dir/>
          <dgm:animOne val="branch"/>
          <dgm:animLvl val="lvl"/>
          <dgm:resizeHandles/>
        </dgm:presLayoutVars>
      </dgm:prSet>
      <dgm:spPr/>
      <dgm:t>
        <a:bodyPr/>
        <a:lstStyle/>
        <a:p>
          <a:endParaRPr lang="en-US"/>
        </a:p>
      </dgm:t>
    </dgm:pt>
    <dgm:pt modelId="{A7F96E89-B6E6-404F-8402-B7A154A456F1}" type="pres">
      <dgm:prSet presAssocID="{0379C616-B86A-44DB-B0DC-D2CA3F96247C}" presName="hierRoot1" presStyleCnt="0"/>
      <dgm:spPr/>
    </dgm:pt>
    <dgm:pt modelId="{A846A366-C023-4A76-8136-35AD7A194317}" type="pres">
      <dgm:prSet presAssocID="{0379C616-B86A-44DB-B0DC-D2CA3F96247C}" presName="composite" presStyleCnt="0"/>
      <dgm:spPr/>
    </dgm:pt>
    <dgm:pt modelId="{000C3E91-C73C-45FB-9C74-803FB494A983}" type="pres">
      <dgm:prSet presAssocID="{0379C616-B86A-44DB-B0DC-D2CA3F96247C}" presName="background" presStyleLbl="node0" presStyleIdx="0" presStyleCnt="3"/>
      <dgm:spPr/>
    </dgm:pt>
    <dgm:pt modelId="{BB941BCC-237C-4A9D-9DAF-FEC45EB6C2B8}" type="pres">
      <dgm:prSet presAssocID="{0379C616-B86A-44DB-B0DC-D2CA3F96247C}" presName="text" presStyleLbl="fgAcc0" presStyleIdx="0" presStyleCnt="3" custLinFactNeighborY="-23592">
        <dgm:presLayoutVars>
          <dgm:chPref val="3"/>
        </dgm:presLayoutVars>
      </dgm:prSet>
      <dgm:spPr/>
      <dgm:t>
        <a:bodyPr/>
        <a:lstStyle/>
        <a:p>
          <a:endParaRPr lang="en-US"/>
        </a:p>
      </dgm:t>
    </dgm:pt>
    <dgm:pt modelId="{5B6AFDF1-0649-4FAD-907C-40139B41FC28}" type="pres">
      <dgm:prSet presAssocID="{0379C616-B86A-44DB-B0DC-D2CA3F96247C}" presName="hierChild2" presStyleCnt="0"/>
      <dgm:spPr/>
    </dgm:pt>
    <dgm:pt modelId="{91F1330C-79D5-4722-9023-FBEA5EF53524}" type="pres">
      <dgm:prSet presAssocID="{978D9912-F241-4005-B846-8ADBC0F3375F}" presName="hierRoot1" presStyleCnt="0"/>
      <dgm:spPr/>
    </dgm:pt>
    <dgm:pt modelId="{D83EF1B2-2D28-4D68-9026-093CDF7E7CF8}" type="pres">
      <dgm:prSet presAssocID="{978D9912-F241-4005-B846-8ADBC0F3375F}" presName="composite" presStyleCnt="0"/>
      <dgm:spPr/>
    </dgm:pt>
    <dgm:pt modelId="{5FB2B91A-4129-4F1D-B124-1A3C5156469D}" type="pres">
      <dgm:prSet presAssocID="{978D9912-F241-4005-B846-8ADBC0F3375F}" presName="background" presStyleLbl="node0" presStyleIdx="1" presStyleCnt="3"/>
      <dgm:spPr>
        <a:blipFill rotWithShape="0">
          <a:blip xmlns:r="http://schemas.openxmlformats.org/officeDocument/2006/relationships" r:embed="rId1"/>
          <a:stretch>
            <a:fillRect/>
          </a:stretch>
        </a:blipFill>
      </dgm:spPr>
      <dgm:t>
        <a:bodyPr/>
        <a:lstStyle/>
        <a:p>
          <a:endParaRPr lang="en-US"/>
        </a:p>
      </dgm:t>
    </dgm:pt>
    <dgm:pt modelId="{FA353EC0-BC88-49F7-A7EE-1F0E529C447D}" type="pres">
      <dgm:prSet presAssocID="{978D9912-F241-4005-B846-8ADBC0F3375F}" presName="text" presStyleLbl="fgAcc0" presStyleIdx="1" presStyleCnt="3" custLinFactNeighborX="-1219" custLinFactNeighborY="287">
        <dgm:presLayoutVars>
          <dgm:chPref val="3"/>
        </dgm:presLayoutVars>
      </dgm:prSet>
      <dgm:spPr/>
      <dgm:t>
        <a:bodyPr/>
        <a:lstStyle/>
        <a:p>
          <a:endParaRPr lang="en-US"/>
        </a:p>
      </dgm:t>
    </dgm:pt>
    <dgm:pt modelId="{22CC4119-6669-40D9-821A-A2F21F86F7F4}" type="pres">
      <dgm:prSet presAssocID="{978D9912-F241-4005-B846-8ADBC0F3375F}" presName="hierChild2" presStyleCnt="0"/>
      <dgm:spPr/>
    </dgm:pt>
    <dgm:pt modelId="{F6C4B960-F9D8-454E-8E82-F2ABD4CAAFB6}" type="pres">
      <dgm:prSet presAssocID="{51191A5E-5676-4C12-83BE-D92C9B9ACB55}" presName="hierRoot1" presStyleCnt="0"/>
      <dgm:spPr/>
    </dgm:pt>
    <dgm:pt modelId="{154DA79D-6844-4F79-BCD2-46009BFFF941}" type="pres">
      <dgm:prSet presAssocID="{51191A5E-5676-4C12-83BE-D92C9B9ACB55}" presName="composite" presStyleCnt="0"/>
      <dgm:spPr/>
    </dgm:pt>
    <dgm:pt modelId="{9E345388-B36C-4D30-90E7-39D5AEBC8DF0}" type="pres">
      <dgm:prSet presAssocID="{51191A5E-5676-4C12-83BE-D92C9B9ACB55}" presName="background" presStyleLbl="node0" presStyleIdx="2" presStyleCnt="3"/>
      <dgm:spPr/>
    </dgm:pt>
    <dgm:pt modelId="{263B7AA4-29A9-4DDD-BD0C-3E111838C73A}" type="pres">
      <dgm:prSet presAssocID="{51191A5E-5676-4C12-83BE-D92C9B9ACB55}" presName="text" presStyleLbl="fgAcc0" presStyleIdx="2" presStyleCnt="3" custLinFactNeighborX="-1219" custLinFactNeighborY="287">
        <dgm:presLayoutVars>
          <dgm:chPref val="3"/>
        </dgm:presLayoutVars>
      </dgm:prSet>
      <dgm:spPr/>
      <dgm:t>
        <a:bodyPr/>
        <a:lstStyle/>
        <a:p>
          <a:endParaRPr lang="en-US"/>
        </a:p>
      </dgm:t>
    </dgm:pt>
    <dgm:pt modelId="{BD46C536-7909-4514-B37A-2B71907AC115}" type="pres">
      <dgm:prSet presAssocID="{51191A5E-5676-4C12-83BE-D92C9B9ACB55}" presName="hierChild2" presStyleCnt="0"/>
      <dgm:spPr/>
    </dgm:pt>
  </dgm:ptLst>
  <dgm:cxnLst>
    <dgm:cxn modelId="{DC034E44-3BE6-4A16-96C6-634EB87163BA}" srcId="{F04DD456-8061-485C-97EB-CD58D5D19A6D}" destId="{0379C616-B86A-44DB-B0DC-D2CA3F96247C}" srcOrd="0" destOrd="0" parTransId="{E09EAA8D-8A9A-47F6-AE6A-CAF1535044AB}" sibTransId="{6B33751C-04E5-483C-8CF6-E27B3C1BC9F4}"/>
    <dgm:cxn modelId="{760697AC-0464-4BB2-B59C-2D6ADEEC537A}" type="presOf" srcId="{F04DD456-8061-485C-97EB-CD58D5D19A6D}" destId="{A1F1AE1C-B28B-47FB-A53A-CDD2DE7B4988}" srcOrd="0" destOrd="0" presId="urn:microsoft.com/office/officeart/2005/8/layout/hierarchy1"/>
    <dgm:cxn modelId="{58A1D629-7EB1-4602-B22A-4583B07796A8}" srcId="{F04DD456-8061-485C-97EB-CD58D5D19A6D}" destId="{978D9912-F241-4005-B846-8ADBC0F3375F}" srcOrd="1" destOrd="0" parTransId="{1BCD77B3-73F9-4DFF-9473-133D5B52F69C}" sibTransId="{7C7956CF-AC20-4456-97CC-FF2A78116044}"/>
    <dgm:cxn modelId="{6D7B4B58-B5EB-4071-8FF8-1F144A317BB8}" type="presOf" srcId="{51191A5E-5676-4C12-83BE-D92C9B9ACB55}" destId="{263B7AA4-29A9-4DDD-BD0C-3E111838C73A}" srcOrd="0" destOrd="0" presId="urn:microsoft.com/office/officeart/2005/8/layout/hierarchy1"/>
    <dgm:cxn modelId="{47F3BAAC-DD21-45A0-9A10-F5572A643985}" type="presOf" srcId="{0379C616-B86A-44DB-B0DC-D2CA3F96247C}" destId="{BB941BCC-237C-4A9D-9DAF-FEC45EB6C2B8}" srcOrd="0" destOrd="0" presId="urn:microsoft.com/office/officeart/2005/8/layout/hierarchy1"/>
    <dgm:cxn modelId="{DF18FD4E-9A10-4E76-AA9B-A285F7F0C6E5}" type="presOf" srcId="{978D9912-F241-4005-B846-8ADBC0F3375F}" destId="{FA353EC0-BC88-49F7-A7EE-1F0E529C447D}" srcOrd="0" destOrd="0" presId="urn:microsoft.com/office/officeart/2005/8/layout/hierarchy1"/>
    <dgm:cxn modelId="{7D7CBF16-8DBA-46A3-A081-80468FBD55BB}" srcId="{F04DD456-8061-485C-97EB-CD58D5D19A6D}" destId="{51191A5E-5676-4C12-83BE-D92C9B9ACB55}" srcOrd="2" destOrd="0" parTransId="{5A82E1CA-4F3C-4D25-9B11-DDBCC481CFC9}" sibTransId="{597FAC33-CC86-4327-B55B-74074C87989A}"/>
    <dgm:cxn modelId="{69A44362-E5CE-40B5-9253-CB3D759FA1A6}" type="presParOf" srcId="{A1F1AE1C-B28B-47FB-A53A-CDD2DE7B4988}" destId="{A7F96E89-B6E6-404F-8402-B7A154A456F1}" srcOrd="0" destOrd="0" presId="urn:microsoft.com/office/officeart/2005/8/layout/hierarchy1"/>
    <dgm:cxn modelId="{3DA62C1F-BBB3-47CA-ACA5-631C9A2B7515}" type="presParOf" srcId="{A7F96E89-B6E6-404F-8402-B7A154A456F1}" destId="{A846A366-C023-4A76-8136-35AD7A194317}" srcOrd="0" destOrd="0" presId="urn:microsoft.com/office/officeart/2005/8/layout/hierarchy1"/>
    <dgm:cxn modelId="{0EF684A9-FD7B-4DAD-999D-E013A3ACD110}" type="presParOf" srcId="{A846A366-C023-4A76-8136-35AD7A194317}" destId="{000C3E91-C73C-45FB-9C74-803FB494A983}" srcOrd="0" destOrd="0" presId="urn:microsoft.com/office/officeart/2005/8/layout/hierarchy1"/>
    <dgm:cxn modelId="{FE0AB999-F7BF-45A7-848A-4CD70F534221}" type="presParOf" srcId="{A846A366-C023-4A76-8136-35AD7A194317}" destId="{BB941BCC-237C-4A9D-9DAF-FEC45EB6C2B8}" srcOrd="1" destOrd="0" presId="urn:microsoft.com/office/officeart/2005/8/layout/hierarchy1"/>
    <dgm:cxn modelId="{11A7D622-15DD-44EF-9805-18D50F4EC93D}" type="presParOf" srcId="{A7F96E89-B6E6-404F-8402-B7A154A456F1}" destId="{5B6AFDF1-0649-4FAD-907C-40139B41FC28}" srcOrd="1" destOrd="0" presId="urn:microsoft.com/office/officeart/2005/8/layout/hierarchy1"/>
    <dgm:cxn modelId="{4704AC0B-EAD9-48A4-B33C-B5512A1E40F0}" type="presParOf" srcId="{A1F1AE1C-B28B-47FB-A53A-CDD2DE7B4988}" destId="{91F1330C-79D5-4722-9023-FBEA5EF53524}" srcOrd="1" destOrd="0" presId="urn:microsoft.com/office/officeart/2005/8/layout/hierarchy1"/>
    <dgm:cxn modelId="{3EF7E3D3-7B7D-46D4-A76E-FA68E6FE8ABB}" type="presParOf" srcId="{91F1330C-79D5-4722-9023-FBEA5EF53524}" destId="{D83EF1B2-2D28-4D68-9026-093CDF7E7CF8}" srcOrd="0" destOrd="0" presId="urn:microsoft.com/office/officeart/2005/8/layout/hierarchy1"/>
    <dgm:cxn modelId="{B3A4ED55-6F34-4A1F-997F-E05A4A9C217F}" type="presParOf" srcId="{D83EF1B2-2D28-4D68-9026-093CDF7E7CF8}" destId="{5FB2B91A-4129-4F1D-B124-1A3C5156469D}" srcOrd="0" destOrd="0" presId="urn:microsoft.com/office/officeart/2005/8/layout/hierarchy1"/>
    <dgm:cxn modelId="{D020CB3F-B8B3-4EB1-824B-740872D6FD50}" type="presParOf" srcId="{D83EF1B2-2D28-4D68-9026-093CDF7E7CF8}" destId="{FA353EC0-BC88-49F7-A7EE-1F0E529C447D}" srcOrd="1" destOrd="0" presId="urn:microsoft.com/office/officeart/2005/8/layout/hierarchy1"/>
    <dgm:cxn modelId="{378AB7B8-615E-4D0A-A434-784C0E2FBD4F}" type="presParOf" srcId="{91F1330C-79D5-4722-9023-FBEA5EF53524}" destId="{22CC4119-6669-40D9-821A-A2F21F86F7F4}" srcOrd="1" destOrd="0" presId="urn:microsoft.com/office/officeart/2005/8/layout/hierarchy1"/>
    <dgm:cxn modelId="{805686DF-D84A-4A6C-B7BB-635E1605B613}" type="presParOf" srcId="{A1F1AE1C-B28B-47FB-A53A-CDD2DE7B4988}" destId="{F6C4B960-F9D8-454E-8E82-F2ABD4CAAFB6}" srcOrd="2" destOrd="0" presId="urn:microsoft.com/office/officeart/2005/8/layout/hierarchy1"/>
    <dgm:cxn modelId="{866C58B7-4CCA-41B9-B938-4FF3BCEC5E6C}" type="presParOf" srcId="{F6C4B960-F9D8-454E-8E82-F2ABD4CAAFB6}" destId="{154DA79D-6844-4F79-BCD2-46009BFFF941}" srcOrd="0" destOrd="0" presId="urn:microsoft.com/office/officeart/2005/8/layout/hierarchy1"/>
    <dgm:cxn modelId="{67A0D3DB-0F4B-4198-A8DA-9498DD09E993}" type="presParOf" srcId="{154DA79D-6844-4F79-BCD2-46009BFFF941}" destId="{9E345388-B36C-4D30-90E7-39D5AEBC8DF0}" srcOrd="0" destOrd="0" presId="urn:microsoft.com/office/officeart/2005/8/layout/hierarchy1"/>
    <dgm:cxn modelId="{590E207F-7126-4188-9D91-4CE4D08C5F68}" type="presParOf" srcId="{154DA79D-6844-4F79-BCD2-46009BFFF941}" destId="{263B7AA4-29A9-4DDD-BD0C-3E111838C73A}" srcOrd="1" destOrd="0" presId="urn:microsoft.com/office/officeart/2005/8/layout/hierarchy1"/>
    <dgm:cxn modelId="{81E14068-894B-49FB-81E7-AA0C9790BB49}" type="presParOf" srcId="{F6C4B960-F9D8-454E-8E82-F2ABD4CAAFB6}" destId="{BD46C536-7909-4514-B37A-2B71907AC11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C141BA-5F17-4039-8FB5-93A8F87FA98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F9E18FAF-EC9B-49CC-A19A-152AD94365F4}">
      <dgm:prSet/>
      <dgm:spPr/>
      <dgm:t>
        <a:bodyPr/>
        <a:lstStyle/>
        <a:p>
          <a:r>
            <a:rPr lang="en-US" b="0" i="0"/>
            <a:t>Thực phẩm </a:t>
          </a:r>
          <a:r>
            <a:rPr lang="vi-VN" b="0" i="0"/>
            <a:t>đã qua chế biến bao gói sẵn, phụ gia thực phẩm, chất hỗ trợ chế biến thực phẩm, dụng cụ chứa đựng thực phẩm, vật liệu bao gói tiếp xúc trực tiếp với thực phẩm (sau đây gọi chung là sản phẩm) </a:t>
          </a:r>
          <a:endParaRPr lang="en-US"/>
        </a:p>
      </dgm:t>
    </dgm:pt>
    <dgm:pt modelId="{A209DFB4-8230-4D0E-8050-F540A84C0121}" type="parTrans" cxnId="{E56F5F7B-49B5-4E40-8B8E-AC7C6410A7D0}">
      <dgm:prSet/>
      <dgm:spPr/>
      <dgm:t>
        <a:bodyPr/>
        <a:lstStyle/>
        <a:p>
          <a:endParaRPr lang="en-US"/>
        </a:p>
      </dgm:t>
    </dgm:pt>
    <dgm:pt modelId="{BAA46E80-B6A6-4D90-BA0C-E75D443F079E}" type="sibTrans" cxnId="{E56F5F7B-49B5-4E40-8B8E-AC7C6410A7D0}">
      <dgm:prSet/>
      <dgm:spPr/>
      <dgm:t>
        <a:bodyPr/>
        <a:lstStyle/>
        <a:p>
          <a:endParaRPr lang="en-US"/>
        </a:p>
      </dgm:t>
    </dgm:pt>
    <dgm:pt modelId="{E0C948E4-1E4F-4D72-BAC8-FFBD5058B63D}">
      <dgm:prSet/>
      <dgm:spPr/>
      <dgm:t>
        <a:bodyPr/>
        <a:lstStyle/>
        <a:p>
          <a:r>
            <a:rPr lang="en-US" b="1" u="sng"/>
            <a:t>T</a:t>
          </a:r>
          <a:r>
            <a:rPr lang="vi-VN" b="1" i="0" u="sng"/>
            <a:t>rừ </a:t>
          </a:r>
          <a:r>
            <a:rPr lang="en-US" b="0" i="0"/>
            <a:t>:</a:t>
          </a:r>
          <a:r>
            <a:rPr lang="vi-VN" b="0" i="0"/>
            <a:t> sản phẩm, nguyên liệu sản xuất, nhập khẩu chỉ dùng để sản xuất, gia công hàng xuất khẩu hoặc phục vụ cho việc sản xuất nội bộ của tổ chức, cá nhân không tiêu thụ tại thị trường trong nước được miễn thực hiện thủ tục tự công bố sản phẩm</a:t>
          </a:r>
          <a:endParaRPr lang="en-US"/>
        </a:p>
      </dgm:t>
    </dgm:pt>
    <dgm:pt modelId="{192EF6FB-58D8-47D0-9B6B-946D1F1317A9}" type="parTrans" cxnId="{46FEA7AA-3114-47D2-93B7-DC28F2D23227}">
      <dgm:prSet/>
      <dgm:spPr/>
      <dgm:t>
        <a:bodyPr/>
        <a:lstStyle/>
        <a:p>
          <a:endParaRPr lang="en-US"/>
        </a:p>
      </dgm:t>
    </dgm:pt>
    <dgm:pt modelId="{A6855D08-D13F-41AB-A62A-80C166E89F20}" type="sibTrans" cxnId="{46FEA7AA-3114-47D2-93B7-DC28F2D23227}">
      <dgm:prSet/>
      <dgm:spPr/>
      <dgm:t>
        <a:bodyPr/>
        <a:lstStyle/>
        <a:p>
          <a:endParaRPr lang="en-US"/>
        </a:p>
      </dgm:t>
    </dgm:pt>
    <dgm:pt modelId="{25F3A97B-04CB-47FC-A996-BA0B7DA2471F}" type="pres">
      <dgm:prSet presAssocID="{DBC141BA-5F17-4039-8FB5-93A8F87FA98E}" presName="linear" presStyleCnt="0">
        <dgm:presLayoutVars>
          <dgm:animLvl val="lvl"/>
          <dgm:resizeHandles val="exact"/>
        </dgm:presLayoutVars>
      </dgm:prSet>
      <dgm:spPr/>
      <dgm:t>
        <a:bodyPr/>
        <a:lstStyle/>
        <a:p>
          <a:endParaRPr lang="en-US"/>
        </a:p>
      </dgm:t>
    </dgm:pt>
    <dgm:pt modelId="{18AD55AE-B22B-4FF9-9F51-EB2555FF4218}" type="pres">
      <dgm:prSet presAssocID="{F9E18FAF-EC9B-49CC-A19A-152AD94365F4}" presName="parentText" presStyleLbl="node1" presStyleIdx="0" presStyleCnt="2">
        <dgm:presLayoutVars>
          <dgm:chMax val="0"/>
          <dgm:bulletEnabled val="1"/>
        </dgm:presLayoutVars>
      </dgm:prSet>
      <dgm:spPr/>
      <dgm:t>
        <a:bodyPr/>
        <a:lstStyle/>
        <a:p>
          <a:endParaRPr lang="en-US"/>
        </a:p>
      </dgm:t>
    </dgm:pt>
    <dgm:pt modelId="{BFBCA372-8F72-4B5D-9B95-4D6ED037283D}" type="pres">
      <dgm:prSet presAssocID="{BAA46E80-B6A6-4D90-BA0C-E75D443F079E}" presName="spacer" presStyleCnt="0"/>
      <dgm:spPr/>
    </dgm:pt>
    <dgm:pt modelId="{7EC959AF-C1F7-48B6-8D73-D507F247CFE7}" type="pres">
      <dgm:prSet presAssocID="{E0C948E4-1E4F-4D72-BAC8-FFBD5058B63D}" presName="parentText" presStyleLbl="node1" presStyleIdx="1" presStyleCnt="2">
        <dgm:presLayoutVars>
          <dgm:chMax val="0"/>
          <dgm:bulletEnabled val="1"/>
        </dgm:presLayoutVars>
      </dgm:prSet>
      <dgm:spPr/>
      <dgm:t>
        <a:bodyPr/>
        <a:lstStyle/>
        <a:p>
          <a:endParaRPr lang="en-US"/>
        </a:p>
      </dgm:t>
    </dgm:pt>
  </dgm:ptLst>
  <dgm:cxnLst>
    <dgm:cxn modelId="{97E7AC24-698D-4E9D-B67F-5CE2FBB3008C}" type="presOf" srcId="{E0C948E4-1E4F-4D72-BAC8-FFBD5058B63D}" destId="{7EC959AF-C1F7-48B6-8D73-D507F247CFE7}" srcOrd="0" destOrd="0" presId="urn:microsoft.com/office/officeart/2005/8/layout/vList2"/>
    <dgm:cxn modelId="{F4DA0CA2-C2D9-4EF4-9CBA-3DC933418D84}" type="presOf" srcId="{F9E18FAF-EC9B-49CC-A19A-152AD94365F4}" destId="{18AD55AE-B22B-4FF9-9F51-EB2555FF4218}" srcOrd="0" destOrd="0" presId="urn:microsoft.com/office/officeart/2005/8/layout/vList2"/>
    <dgm:cxn modelId="{E56F5F7B-49B5-4E40-8B8E-AC7C6410A7D0}" srcId="{DBC141BA-5F17-4039-8FB5-93A8F87FA98E}" destId="{F9E18FAF-EC9B-49CC-A19A-152AD94365F4}" srcOrd="0" destOrd="0" parTransId="{A209DFB4-8230-4D0E-8050-F540A84C0121}" sibTransId="{BAA46E80-B6A6-4D90-BA0C-E75D443F079E}"/>
    <dgm:cxn modelId="{46FEA7AA-3114-47D2-93B7-DC28F2D23227}" srcId="{DBC141BA-5F17-4039-8FB5-93A8F87FA98E}" destId="{E0C948E4-1E4F-4D72-BAC8-FFBD5058B63D}" srcOrd="1" destOrd="0" parTransId="{192EF6FB-58D8-47D0-9B6B-946D1F1317A9}" sibTransId="{A6855D08-D13F-41AB-A62A-80C166E89F20}"/>
    <dgm:cxn modelId="{5EC7C9B2-1128-4293-A957-DC44C9AA0540}" type="presOf" srcId="{DBC141BA-5F17-4039-8FB5-93A8F87FA98E}" destId="{25F3A97B-04CB-47FC-A996-BA0B7DA2471F}" srcOrd="0" destOrd="0" presId="urn:microsoft.com/office/officeart/2005/8/layout/vList2"/>
    <dgm:cxn modelId="{94B117C8-9D4A-4CF7-B0E2-A4CAC2E8795C}" type="presParOf" srcId="{25F3A97B-04CB-47FC-A996-BA0B7DA2471F}" destId="{18AD55AE-B22B-4FF9-9F51-EB2555FF4218}" srcOrd="0" destOrd="0" presId="urn:microsoft.com/office/officeart/2005/8/layout/vList2"/>
    <dgm:cxn modelId="{E0427F13-62A9-4EDA-92C4-BA868411793A}" type="presParOf" srcId="{25F3A97B-04CB-47FC-A996-BA0B7DA2471F}" destId="{BFBCA372-8F72-4B5D-9B95-4D6ED037283D}" srcOrd="1" destOrd="0" presId="urn:microsoft.com/office/officeart/2005/8/layout/vList2"/>
    <dgm:cxn modelId="{6A94BDD0-8981-4ECF-A0A6-C7D5309B7758}" type="presParOf" srcId="{25F3A97B-04CB-47FC-A996-BA0B7DA2471F}" destId="{7EC959AF-C1F7-48B6-8D73-D507F247CFE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36F8DE-D543-43BE-8902-C2340BA019C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578579CC-E1AD-4779-8E51-6CBFCE8CBB95}">
      <dgm:prSet/>
      <dgm:spPr/>
      <dgm:t>
        <a:bodyPr/>
        <a:lstStyle/>
        <a:p>
          <a:r>
            <a:rPr lang="vi-VN" b="0" i="0" dirty="0"/>
            <a:t>- Bản tự công bố sản phẩm theo Mẫu số 01 </a:t>
          </a:r>
          <a:endParaRPr lang="en-US" dirty="0"/>
        </a:p>
      </dgm:t>
    </dgm:pt>
    <dgm:pt modelId="{D138DC0B-0C00-4177-B15D-9D25C13518A5}" type="parTrans" cxnId="{D113C581-943F-453B-BDD3-41D6077AC49D}">
      <dgm:prSet/>
      <dgm:spPr/>
      <dgm:t>
        <a:bodyPr/>
        <a:lstStyle/>
        <a:p>
          <a:endParaRPr lang="en-US"/>
        </a:p>
      </dgm:t>
    </dgm:pt>
    <dgm:pt modelId="{65E5BC28-0E5A-4479-A81B-D5692F85C96C}" type="sibTrans" cxnId="{D113C581-943F-453B-BDD3-41D6077AC49D}">
      <dgm:prSet/>
      <dgm:spPr/>
      <dgm:t>
        <a:bodyPr/>
        <a:lstStyle/>
        <a:p>
          <a:endParaRPr lang="en-US"/>
        </a:p>
      </dgm:t>
    </dgm:pt>
    <dgm:pt modelId="{75FC9EC7-B19D-46F3-89AF-6B53FF8D776C}">
      <dgm:prSet/>
      <dgm:spPr/>
      <dgm:t>
        <a:bodyPr/>
        <a:lstStyle/>
        <a:p>
          <a:pPr algn="just"/>
          <a:r>
            <a:rPr lang="vi-VN" b="0" i="0" dirty="0"/>
            <a:t>- Phiếu kết quả kiểm nghiệm </a:t>
          </a:r>
          <a:r>
            <a:rPr lang="en-US" b="0" i="0" dirty="0"/>
            <a:t>ATTP</a:t>
          </a:r>
          <a:r>
            <a:rPr lang="vi-VN" b="0" i="0" dirty="0"/>
            <a:t> của sản phẩm trong thời hạn 12 tháng tính đến ngày nộp hồ sơ được cấp bởi phòng kiểm nghiệm được chỉ định hoặc phòng kiểm nghiệm được công nhận phù hợp ISO 17025 gồm các </a:t>
          </a:r>
          <a:r>
            <a:rPr lang="vi-VN" b="1" i="0" dirty="0"/>
            <a:t>chỉ tiêu an toàn </a:t>
          </a:r>
          <a:r>
            <a:rPr lang="vi-VN" b="0" i="0" dirty="0"/>
            <a:t>do Bộ Y tế ban hành theo nguyên tắc quản lý rủi ro phù hợp với quy định của quốc tế </a:t>
          </a:r>
          <a:r>
            <a:rPr lang="vi-VN" b="1" i="0" dirty="0"/>
            <a:t>hoặc các chỉ tiêu an toàn theo các quy chuẩn, tiêu chuẩn tương ứng </a:t>
          </a:r>
          <a:r>
            <a:rPr lang="vi-VN" b="0" i="0" dirty="0"/>
            <a:t>do tổ chức, cá nhân công bố trong trường hợp chưa có quy định của Bộ Y tế (</a:t>
          </a:r>
          <a:r>
            <a:rPr lang="vi-VN" b="1" i="1" dirty="0"/>
            <a:t>bản chính hoặc bản sao chứng thực</a:t>
          </a:r>
          <a:r>
            <a:rPr lang="vi-VN" b="0" i="0" dirty="0"/>
            <a:t>).</a:t>
          </a:r>
          <a:endParaRPr lang="en-US" dirty="0"/>
        </a:p>
      </dgm:t>
    </dgm:pt>
    <dgm:pt modelId="{49DF6A62-F96A-41C9-81B4-20E63CBB9D55}" type="parTrans" cxnId="{8062C5C4-ABEF-4791-9ECC-9CCDB076B9A6}">
      <dgm:prSet/>
      <dgm:spPr/>
      <dgm:t>
        <a:bodyPr/>
        <a:lstStyle/>
        <a:p>
          <a:endParaRPr lang="en-US"/>
        </a:p>
      </dgm:t>
    </dgm:pt>
    <dgm:pt modelId="{A519F12C-767F-4F33-991C-1045E0638010}" type="sibTrans" cxnId="{8062C5C4-ABEF-4791-9ECC-9CCDB076B9A6}">
      <dgm:prSet/>
      <dgm:spPr/>
      <dgm:t>
        <a:bodyPr/>
        <a:lstStyle/>
        <a:p>
          <a:endParaRPr lang="en-US"/>
        </a:p>
      </dgm:t>
    </dgm:pt>
    <dgm:pt modelId="{C9F70A13-574D-476E-8323-EEC828FE56F6}" type="pres">
      <dgm:prSet presAssocID="{7B36F8DE-D543-43BE-8902-C2340BA019C8}" presName="hierChild1" presStyleCnt="0">
        <dgm:presLayoutVars>
          <dgm:chPref val="1"/>
          <dgm:dir/>
          <dgm:animOne val="branch"/>
          <dgm:animLvl val="lvl"/>
          <dgm:resizeHandles/>
        </dgm:presLayoutVars>
      </dgm:prSet>
      <dgm:spPr/>
      <dgm:t>
        <a:bodyPr/>
        <a:lstStyle/>
        <a:p>
          <a:endParaRPr lang="en-US"/>
        </a:p>
      </dgm:t>
    </dgm:pt>
    <dgm:pt modelId="{3E3E9B98-C56B-456F-B9CA-AC741CE85E0F}" type="pres">
      <dgm:prSet presAssocID="{578579CC-E1AD-4779-8E51-6CBFCE8CBB95}" presName="hierRoot1" presStyleCnt="0"/>
      <dgm:spPr/>
    </dgm:pt>
    <dgm:pt modelId="{AAEDC256-E55D-487D-8C02-D407DD291384}" type="pres">
      <dgm:prSet presAssocID="{578579CC-E1AD-4779-8E51-6CBFCE8CBB95}" presName="composite" presStyleCnt="0"/>
      <dgm:spPr/>
    </dgm:pt>
    <dgm:pt modelId="{A403FA03-00F1-4333-9ADB-05C10A297A5F}" type="pres">
      <dgm:prSet presAssocID="{578579CC-E1AD-4779-8E51-6CBFCE8CBB95}" presName="background" presStyleLbl="node0" presStyleIdx="0" presStyleCnt="2"/>
      <dgm:spPr/>
    </dgm:pt>
    <dgm:pt modelId="{576E5DCD-778E-4B3B-AA5C-90A9500AD6DB}" type="pres">
      <dgm:prSet presAssocID="{578579CC-E1AD-4779-8E51-6CBFCE8CBB95}" presName="text" presStyleLbl="fgAcc0" presStyleIdx="0" presStyleCnt="2" custScaleX="85560">
        <dgm:presLayoutVars>
          <dgm:chPref val="3"/>
        </dgm:presLayoutVars>
      </dgm:prSet>
      <dgm:spPr/>
      <dgm:t>
        <a:bodyPr/>
        <a:lstStyle/>
        <a:p>
          <a:endParaRPr lang="en-US"/>
        </a:p>
      </dgm:t>
    </dgm:pt>
    <dgm:pt modelId="{BF4839AC-520C-42F4-8090-0159B9D14A40}" type="pres">
      <dgm:prSet presAssocID="{578579CC-E1AD-4779-8E51-6CBFCE8CBB95}" presName="hierChild2" presStyleCnt="0"/>
      <dgm:spPr/>
    </dgm:pt>
    <dgm:pt modelId="{0EC1335E-2834-448E-BC65-02C04764ADF6}" type="pres">
      <dgm:prSet presAssocID="{75FC9EC7-B19D-46F3-89AF-6B53FF8D776C}" presName="hierRoot1" presStyleCnt="0"/>
      <dgm:spPr/>
    </dgm:pt>
    <dgm:pt modelId="{A8ED0A26-C88D-4405-828C-DBCBF91F64AA}" type="pres">
      <dgm:prSet presAssocID="{75FC9EC7-B19D-46F3-89AF-6B53FF8D776C}" presName="composite" presStyleCnt="0"/>
      <dgm:spPr/>
    </dgm:pt>
    <dgm:pt modelId="{D80C4CB8-5A90-4065-8EDE-6DD03931DBFC}" type="pres">
      <dgm:prSet presAssocID="{75FC9EC7-B19D-46F3-89AF-6B53FF8D776C}" presName="background" presStyleLbl="node0" presStyleIdx="1" presStyleCnt="2"/>
      <dgm:spPr/>
    </dgm:pt>
    <dgm:pt modelId="{17F5D5B4-3452-4FA1-85EC-9C6D5C805B67}" type="pres">
      <dgm:prSet presAssocID="{75FC9EC7-B19D-46F3-89AF-6B53FF8D776C}" presName="text" presStyleLbl="fgAcc0" presStyleIdx="1" presStyleCnt="2" custScaleX="113737" custScaleY="120927">
        <dgm:presLayoutVars>
          <dgm:chPref val="3"/>
        </dgm:presLayoutVars>
      </dgm:prSet>
      <dgm:spPr/>
      <dgm:t>
        <a:bodyPr/>
        <a:lstStyle/>
        <a:p>
          <a:endParaRPr lang="en-US"/>
        </a:p>
      </dgm:t>
    </dgm:pt>
    <dgm:pt modelId="{33233F41-170F-415D-A9BD-DBC5CC22413E}" type="pres">
      <dgm:prSet presAssocID="{75FC9EC7-B19D-46F3-89AF-6B53FF8D776C}" presName="hierChild2" presStyleCnt="0"/>
      <dgm:spPr/>
    </dgm:pt>
  </dgm:ptLst>
  <dgm:cxnLst>
    <dgm:cxn modelId="{D113C581-943F-453B-BDD3-41D6077AC49D}" srcId="{7B36F8DE-D543-43BE-8902-C2340BA019C8}" destId="{578579CC-E1AD-4779-8E51-6CBFCE8CBB95}" srcOrd="0" destOrd="0" parTransId="{D138DC0B-0C00-4177-B15D-9D25C13518A5}" sibTransId="{65E5BC28-0E5A-4479-A81B-D5692F85C96C}"/>
    <dgm:cxn modelId="{F57F0703-D275-4E33-9D26-6E26F7C24C94}" type="presOf" srcId="{578579CC-E1AD-4779-8E51-6CBFCE8CBB95}" destId="{576E5DCD-778E-4B3B-AA5C-90A9500AD6DB}" srcOrd="0" destOrd="0" presId="urn:microsoft.com/office/officeart/2005/8/layout/hierarchy1"/>
    <dgm:cxn modelId="{4183885E-E89B-4FB7-8D12-69EBB703DE5D}" type="presOf" srcId="{7B36F8DE-D543-43BE-8902-C2340BA019C8}" destId="{C9F70A13-574D-476E-8323-EEC828FE56F6}" srcOrd="0" destOrd="0" presId="urn:microsoft.com/office/officeart/2005/8/layout/hierarchy1"/>
    <dgm:cxn modelId="{8062C5C4-ABEF-4791-9ECC-9CCDB076B9A6}" srcId="{7B36F8DE-D543-43BE-8902-C2340BA019C8}" destId="{75FC9EC7-B19D-46F3-89AF-6B53FF8D776C}" srcOrd="1" destOrd="0" parTransId="{49DF6A62-F96A-41C9-81B4-20E63CBB9D55}" sibTransId="{A519F12C-767F-4F33-991C-1045E0638010}"/>
    <dgm:cxn modelId="{021D7467-38AF-4F35-BFE2-AFADFFCB11BB}" type="presOf" srcId="{75FC9EC7-B19D-46F3-89AF-6B53FF8D776C}" destId="{17F5D5B4-3452-4FA1-85EC-9C6D5C805B67}" srcOrd="0" destOrd="0" presId="urn:microsoft.com/office/officeart/2005/8/layout/hierarchy1"/>
    <dgm:cxn modelId="{AAE59623-02FC-4029-9BA0-E8EE53EB8880}" type="presParOf" srcId="{C9F70A13-574D-476E-8323-EEC828FE56F6}" destId="{3E3E9B98-C56B-456F-B9CA-AC741CE85E0F}" srcOrd="0" destOrd="0" presId="urn:microsoft.com/office/officeart/2005/8/layout/hierarchy1"/>
    <dgm:cxn modelId="{F4ACF121-C692-49E6-80F6-055C7544021A}" type="presParOf" srcId="{3E3E9B98-C56B-456F-B9CA-AC741CE85E0F}" destId="{AAEDC256-E55D-487D-8C02-D407DD291384}" srcOrd="0" destOrd="0" presId="urn:microsoft.com/office/officeart/2005/8/layout/hierarchy1"/>
    <dgm:cxn modelId="{7047EBE6-265C-419D-B72E-D1FBFB310170}" type="presParOf" srcId="{AAEDC256-E55D-487D-8C02-D407DD291384}" destId="{A403FA03-00F1-4333-9ADB-05C10A297A5F}" srcOrd="0" destOrd="0" presId="urn:microsoft.com/office/officeart/2005/8/layout/hierarchy1"/>
    <dgm:cxn modelId="{FBB9B692-1B74-4548-988E-2F65B4377A12}" type="presParOf" srcId="{AAEDC256-E55D-487D-8C02-D407DD291384}" destId="{576E5DCD-778E-4B3B-AA5C-90A9500AD6DB}" srcOrd="1" destOrd="0" presId="urn:microsoft.com/office/officeart/2005/8/layout/hierarchy1"/>
    <dgm:cxn modelId="{05F3DE64-91D3-4170-A0E0-6E6D87C5EA2B}" type="presParOf" srcId="{3E3E9B98-C56B-456F-B9CA-AC741CE85E0F}" destId="{BF4839AC-520C-42F4-8090-0159B9D14A40}" srcOrd="1" destOrd="0" presId="urn:microsoft.com/office/officeart/2005/8/layout/hierarchy1"/>
    <dgm:cxn modelId="{714CEFEC-917B-4717-9C9E-49A09BD83D2B}" type="presParOf" srcId="{C9F70A13-574D-476E-8323-EEC828FE56F6}" destId="{0EC1335E-2834-448E-BC65-02C04764ADF6}" srcOrd="1" destOrd="0" presId="urn:microsoft.com/office/officeart/2005/8/layout/hierarchy1"/>
    <dgm:cxn modelId="{6747C9B0-8A6C-4100-832D-B9291CC03BEB}" type="presParOf" srcId="{0EC1335E-2834-448E-BC65-02C04764ADF6}" destId="{A8ED0A26-C88D-4405-828C-DBCBF91F64AA}" srcOrd="0" destOrd="0" presId="urn:microsoft.com/office/officeart/2005/8/layout/hierarchy1"/>
    <dgm:cxn modelId="{E172982F-58F7-47B6-8DFE-65E6AA146C75}" type="presParOf" srcId="{A8ED0A26-C88D-4405-828C-DBCBF91F64AA}" destId="{D80C4CB8-5A90-4065-8EDE-6DD03931DBFC}" srcOrd="0" destOrd="0" presId="urn:microsoft.com/office/officeart/2005/8/layout/hierarchy1"/>
    <dgm:cxn modelId="{F12A25C4-B854-4999-89E2-0AEA5552F37D}" type="presParOf" srcId="{A8ED0A26-C88D-4405-828C-DBCBF91F64AA}" destId="{17F5D5B4-3452-4FA1-85EC-9C6D5C805B67}" srcOrd="1" destOrd="0" presId="urn:microsoft.com/office/officeart/2005/8/layout/hierarchy1"/>
    <dgm:cxn modelId="{23569911-4246-4804-9E30-0D468FF2E0D4}" type="presParOf" srcId="{0EC1335E-2834-448E-BC65-02C04764ADF6}" destId="{33233F41-170F-415D-A9BD-DBC5CC22413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0C3E91-C73C-45FB-9C74-803FB494A983}">
      <dsp:nvSpPr>
        <dsp:cNvPr id="0" name=""/>
        <dsp:cNvSpPr/>
      </dsp:nvSpPr>
      <dsp:spPr>
        <a:xfrm>
          <a:off x="0" y="308114"/>
          <a:ext cx="2862857" cy="1817914"/>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941BCC-237C-4A9D-9DAF-FEC45EB6C2B8}">
      <dsp:nvSpPr>
        <dsp:cNvPr id="0" name=""/>
        <dsp:cNvSpPr/>
      </dsp:nvSpPr>
      <dsp:spPr>
        <a:xfrm>
          <a:off x="318095" y="610305"/>
          <a:ext cx="2862857" cy="1817914"/>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vi-VN" sz="1700" b="0" i="1" kern="1200"/>
            <a:t>Nghị định 15/2018/NĐ-CP Quy định chi tiết một số điều của Luật An toàn thực phẩm</a:t>
          </a:r>
          <a:endParaRPr lang="en-US" sz="1700" kern="1200"/>
        </a:p>
      </dsp:txBody>
      <dsp:txXfrm>
        <a:off x="371340" y="663550"/>
        <a:ext cx="2756367" cy="1711424"/>
      </dsp:txXfrm>
    </dsp:sp>
    <dsp:sp modelId="{5FB2B91A-4129-4F1D-B124-1A3C5156469D}">
      <dsp:nvSpPr>
        <dsp:cNvPr id="0" name=""/>
        <dsp:cNvSpPr/>
      </dsp:nvSpPr>
      <dsp:spPr>
        <a:xfrm>
          <a:off x="3464150" y="742214"/>
          <a:ext cx="2862857" cy="1817914"/>
        </a:xfrm>
        <a:prstGeom prst="roundRect">
          <a:avLst>
            <a:gd name="adj" fmla="val 10000"/>
          </a:avLst>
        </a:prstGeom>
        <a:blipFill rotWithShape="0">
          <a:blip xmlns:r="http://schemas.openxmlformats.org/officeDocument/2006/relationships" r:embed="rId1"/>
          <a:stretch>
            <a:fillRect/>
          </a:stretch>
        </a:blip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353EC0-BC88-49F7-A7EE-1F0E529C447D}">
      <dsp:nvSpPr>
        <dsp:cNvPr id="0" name=""/>
        <dsp:cNvSpPr/>
      </dsp:nvSpPr>
      <dsp:spPr>
        <a:xfrm>
          <a:off x="3782245" y="1044405"/>
          <a:ext cx="2862857" cy="1817914"/>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vi-VN" sz="1700" b="0" i="1" kern="1200"/>
            <a:t>Nghị định 155/2018/NĐ-CP Sửa đổi, bổ sung một số quy định liên quan đến điều kiện đầu tư kinh doanh thuộc phạm vi quản lý nhà nước của Bộ Y tế</a:t>
          </a:r>
          <a:endParaRPr lang="en-US" sz="1700" kern="1200"/>
        </a:p>
      </dsp:txBody>
      <dsp:txXfrm>
        <a:off x="3835490" y="1097650"/>
        <a:ext cx="2756367" cy="1711424"/>
      </dsp:txXfrm>
    </dsp:sp>
    <dsp:sp modelId="{9E345388-B36C-4D30-90E7-39D5AEBC8DF0}">
      <dsp:nvSpPr>
        <dsp:cNvPr id="0" name=""/>
        <dsp:cNvSpPr/>
      </dsp:nvSpPr>
      <dsp:spPr>
        <a:xfrm>
          <a:off x="6963198" y="742214"/>
          <a:ext cx="2862857" cy="1817914"/>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3B7AA4-29A9-4DDD-BD0C-3E111838C73A}">
      <dsp:nvSpPr>
        <dsp:cNvPr id="0" name=""/>
        <dsp:cNvSpPr/>
      </dsp:nvSpPr>
      <dsp:spPr>
        <a:xfrm>
          <a:off x="7281293" y="1044405"/>
          <a:ext cx="2862857" cy="1817914"/>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altLang="en-US" sz="1700" b="0" kern="1200" smtClean="0">
              <a:latin typeface="Tahoma (Body)"/>
              <a:ea typeface="Tahoma" pitchFamily="34" charset="0"/>
              <a:cs typeface="Tahoma" pitchFamily="34" charset="0"/>
            </a:rPr>
            <a:t>Quyết định số 40/2022/QĐ-UBND ngày 02/11/2022 của UBND tỉnh Lai Châu phân cấp quản lý nhà nước về ATTP thuộc phạm vi của ngành y tế trên địa bàn tỉnh Lai Châu</a:t>
          </a:r>
          <a:endParaRPr lang="en-US" sz="1700" b="0" kern="1200">
            <a:latin typeface="Tahoma (Body)"/>
            <a:ea typeface="Tahoma" pitchFamily="34" charset="0"/>
            <a:cs typeface="Tahoma" pitchFamily="34" charset="0"/>
          </a:endParaRPr>
        </a:p>
      </dsp:txBody>
      <dsp:txXfrm>
        <a:off x="7334538" y="1097650"/>
        <a:ext cx="2756367" cy="17114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D55AE-B22B-4FF9-9F51-EB2555FF4218}">
      <dsp:nvSpPr>
        <dsp:cNvPr id="0" name=""/>
        <dsp:cNvSpPr/>
      </dsp:nvSpPr>
      <dsp:spPr>
        <a:xfrm>
          <a:off x="0" y="71547"/>
          <a:ext cx="10179050" cy="1690942"/>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b="0" i="0" kern="1200"/>
            <a:t>Thực phẩm </a:t>
          </a:r>
          <a:r>
            <a:rPr lang="vi-VN" sz="2400" b="0" i="0" kern="1200"/>
            <a:t>đã qua chế biến bao gói sẵn, phụ gia thực phẩm, chất hỗ trợ chế biến thực phẩm, dụng cụ chứa đựng thực phẩm, vật liệu bao gói tiếp xúc trực tiếp với thực phẩm (sau đây gọi chung là sản phẩm) </a:t>
          </a:r>
          <a:endParaRPr lang="en-US" sz="2400" kern="1200"/>
        </a:p>
      </dsp:txBody>
      <dsp:txXfrm>
        <a:off x="82545" y="154092"/>
        <a:ext cx="10013960" cy="1525852"/>
      </dsp:txXfrm>
    </dsp:sp>
    <dsp:sp modelId="{7EC959AF-C1F7-48B6-8D73-D507F247CFE7}">
      <dsp:nvSpPr>
        <dsp:cNvPr id="0" name=""/>
        <dsp:cNvSpPr/>
      </dsp:nvSpPr>
      <dsp:spPr>
        <a:xfrm>
          <a:off x="0" y="1831610"/>
          <a:ext cx="10179050" cy="1690942"/>
        </a:xfrm>
        <a:prstGeom prst="roundRect">
          <a:avLst/>
        </a:prstGeom>
        <a:solidFill>
          <a:schemeClr val="accent2">
            <a:hueOff val="6238660"/>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b="1" u="sng" kern="1200"/>
            <a:t>T</a:t>
          </a:r>
          <a:r>
            <a:rPr lang="vi-VN" sz="2400" b="1" i="0" u="sng" kern="1200"/>
            <a:t>rừ </a:t>
          </a:r>
          <a:r>
            <a:rPr lang="en-US" sz="2400" b="0" i="0" kern="1200"/>
            <a:t>:</a:t>
          </a:r>
          <a:r>
            <a:rPr lang="vi-VN" sz="2400" b="0" i="0" kern="1200"/>
            <a:t> sản phẩm, nguyên liệu sản xuất, nhập khẩu chỉ dùng để sản xuất, gia công hàng xuất khẩu hoặc phục vụ cho việc sản xuất nội bộ của tổ chức, cá nhân không tiêu thụ tại thị trường trong nước được miễn thực hiện thủ tục tự công bố sản phẩm</a:t>
          </a:r>
          <a:endParaRPr lang="en-US" sz="2400" kern="1200"/>
        </a:p>
      </dsp:txBody>
      <dsp:txXfrm>
        <a:off x="82545" y="1914155"/>
        <a:ext cx="10013960" cy="15258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03FA03-00F1-4333-9ADB-05C10A297A5F}">
      <dsp:nvSpPr>
        <dsp:cNvPr id="0" name=""/>
        <dsp:cNvSpPr/>
      </dsp:nvSpPr>
      <dsp:spPr>
        <a:xfrm>
          <a:off x="963" y="464495"/>
          <a:ext cx="3743082" cy="2778000"/>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6E5DCD-778E-4B3B-AA5C-90A9500AD6DB}">
      <dsp:nvSpPr>
        <dsp:cNvPr id="0" name=""/>
        <dsp:cNvSpPr/>
      </dsp:nvSpPr>
      <dsp:spPr>
        <a:xfrm>
          <a:off x="487053" y="926280"/>
          <a:ext cx="3743082" cy="2778000"/>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vi-VN" sz="1800" b="0" i="0" kern="1200" dirty="0"/>
            <a:t>- Bản tự công bố sản phẩm theo Mẫu số 01 </a:t>
          </a:r>
          <a:endParaRPr lang="en-US" sz="1800" kern="1200" dirty="0"/>
        </a:p>
      </dsp:txBody>
      <dsp:txXfrm>
        <a:off x="568418" y="1007645"/>
        <a:ext cx="3580352" cy="2615270"/>
      </dsp:txXfrm>
    </dsp:sp>
    <dsp:sp modelId="{D80C4CB8-5A90-4065-8EDE-6DD03931DBFC}">
      <dsp:nvSpPr>
        <dsp:cNvPr id="0" name=""/>
        <dsp:cNvSpPr/>
      </dsp:nvSpPr>
      <dsp:spPr>
        <a:xfrm>
          <a:off x="4716225" y="464495"/>
          <a:ext cx="4975771" cy="3359353"/>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F5D5B4-3452-4FA1-85EC-9C6D5C805B67}">
      <dsp:nvSpPr>
        <dsp:cNvPr id="0" name=""/>
        <dsp:cNvSpPr/>
      </dsp:nvSpPr>
      <dsp:spPr>
        <a:xfrm>
          <a:off x="5202314" y="926280"/>
          <a:ext cx="4975771" cy="3359353"/>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just" defTabSz="800100">
            <a:lnSpc>
              <a:spcPct val="90000"/>
            </a:lnSpc>
            <a:spcBef>
              <a:spcPct val="0"/>
            </a:spcBef>
            <a:spcAft>
              <a:spcPct val="35000"/>
            </a:spcAft>
          </a:pPr>
          <a:r>
            <a:rPr lang="vi-VN" sz="1800" b="0" i="0" kern="1200" dirty="0"/>
            <a:t>- Phiếu kết quả kiểm nghiệm </a:t>
          </a:r>
          <a:r>
            <a:rPr lang="en-US" sz="1800" b="0" i="0" kern="1200" dirty="0"/>
            <a:t>ATTP</a:t>
          </a:r>
          <a:r>
            <a:rPr lang="vi-VN" sz="1800" b="0" i="0" kern="1200" dirty="0"/>
            <a:t> của sản phẩm trong thời hạn 12 tháng tính đến ngày nộp hồ sơ được cấp bởi phòng kiểm nghiệm được chỉ định hoặc phòng kiểm nghiệm được công nhận phù hợp ISO 17025 gồm các </a:t>
          </a:r>
          <a:r>
            <a:rPr lang="vi-VN" sz="1800" b="1" i="0" kern="1200" dirty="0"/>
            <a:t>chỉ tiêu an toàn </a:t>
          </a:r>
          <a:r>
            <a:rPr lang="vi-VN" sz="1800" b="0" i="0" kern="1200" dirty="0"/>
            <a:t>do Bộ Y tế ban hành theo nguyên tắc quản lý rủi ro phù hợp với quy định của quốc tế </a:t>
          </a:r>
          <a:r>
            <a:rPr lang="vi-VN" sz="1800" b="1" i="0" kern="1200" dirty="0"/>
            <a:t>hoặc các chỉ tiêu an toàn theo các quy chuẩn, tiêu chuẩn tương ứng </a:t>
          </a:r>
          <a:r>
            <a:rPr lang="vi-VN" sz="1800" b="0" i="0" kern="1200" dirty="0"/>
            <a:t>do tổ chức, cá nhân công bố trong trường hợp chưa có quy định của Bộ Y tế (</a:t>
          </a:r>
          <a:r>
            <a:rPr lang="vi-VN" sz="1800" b="1" i="1" kern="1200" dirty="0"/>
            <a:t>bản chính hoặc bản sao chứng thực</a:t>
          </a:r>
          <a:r>
            <a:rPr lang="vi-VN" sz="1800" b="0" i="0" kern="1200" dirty="0"/>
            <a:t>).</a:t>
          </a:r>
          <a:endParaRPr lang="en-US" sz="1800" kern="1200" dirty="0"/>
        </a:p>
      </dsp:txBody>
      <dsp:txXfrm>
        <a:off x="5300706" y="1024672"/>
        <a:ext cx="4778987" cy="316256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1E83D4-B84E-4538-8054-FE40FBAB97B6}" type="datetimeFigureOut">
              <a:rPr lang="en-US" smtClean="0"/>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DA7C8F-3B30-4B11-8C27-2B68855C1E9C}" type="slidenum">
              <a:rPr lang="en-US" smtClean="0"/>
              <a:t>‹#›</a:t>
            </a:fld>
            <a:endParaRPr lang="en-US"/>
          </a:p>
        </p:txBody>
      </p:sp>
    </p:spTree>
    <p:extLst>
      <p:ext uri="{BB962C8B-B14F-4D97-AF65-F5344CB8AC3E}">
        <p14:creationId xmlns:p14="http://schemas.microsoft.com/office/powerpoint/2010/main" val="1425091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DA7C8F-3B30-4B11-8C27-2B68855C1E9C}" type="slidenum">
              <a:rPr lang="en-US" smtClean="0"/>
              <a:t>4</a:t>
            </a:fld>
            <a:endParaRPr lang="en-US"/>
          </a:p>
        </p:txBody>
      </p:sp>
    </p:spTree>
    <p:extLst>
      <p:ext uri="{BB962C8B-B14F-4D97-AF65-F5344CB8AC3E}">
        <p14:creationId xmlns:p14="http://schemas.microsoft.com/office/powerpoint/2010/main" val="977707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2F3E8B1C-86EF-43CF-8304-249481088644}" type="datetimeFigureOut">
              <a:rPr lang="en-US" smtClean="0"/>
              <a:t>11/5/2024</a:t>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C3DB2ADC-AF19-4574-8C10-79B5B04FCA27}" type="slidenum">
              <a:rPr lang="en-US" smtClean="0"/>
              <a:t>‹#›</a:t>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0051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3E8B1C-86EF-43CF-8304-249481088644}"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3314355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3E8B1C-86EF-43CF-8304-249481088644}"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677798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F3E8B1C-86EF-43CF-8304-249481088644}" type="datetimeFigureOut">
              <a:rPr lang="en-US" smtClean="0"/>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3565085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2F3E8B1C-86EF-43CF-8304-249481088644}" type="datetimeFigureOut">
              <a:rPr lang="en-US" smtClean="0"/>
              <a:t>11/5/2024</a:t>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C3DB2ADC-AF19-4574-8C10-79B5B04FCA27}" type="slidenum">
              <a:rPr lang="en-US" smtClean="0"/>
              <a:t>‹#›</a:t>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08419322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F3E8B1C-86EF-43CF-8304-249481088644}" type="datetimeFigureOut">
              <a:rPr lang="en-US" smtClean="0"/>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451790215"/>
      </p:ext>
    </p:extLst>
  </p:cSld>
  <p:clrMapOvr>
    <a:masterClrMapping/>
  </p:clrMapOvr>
  <p:extLst>
    <p:ext uri="{DCECCB84-F9BA-43D5-87BE-67443E8EF086}">
      <p15:sldGuideLst xmlns=""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F3E8B1C-86EF-43CF-8304-249481088644}" type="datetimeFigureOut">
              <a:rPr lang="en-US" smtClean="0"/>
              <a:t>11/5/2024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3478656229"/>
      </p:ext>
    </p:extLst>
  </p:cSld>
  <p:clrMapOvr>
    <a:masterClrMapping/>
  </p:clrMapOvr>
  <p:extLst>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F3E8B1C-86EF-43CF-8304-249481088644}" type="datetimeFigureOut">
              <a:rPr lang="en-US" smtClean="0"/>
              <a:t>11/5/2024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1669720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3E8B1C-86EF-43CF-8304-249481088644}" type="datetimeFigureOut">
              <a:rPr lang="en-US" smtClean="0"/>
              <a:t>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1659654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2F3E8B1C-86EF-43CF-8304-249481088644}" type="datetimeFigureOut">
              <a:rPr lang="en-US" smtClean="0"/>
              <a:t>11/5/2024</a:t>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C3DB2ADC-AF19-4574-8C10-79B5B04FCA27}" type="slidenum">
              <a:rPr lang="en-US" smtClean="0"/>
              <a:t>‹#›</a:t>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47112047"/>
      </p:ext>
    </p:extLst>
  </p:cSld>
  <p:clrMapOvr>
    <a:masterClrMapping/>
  </p:clrMapOvr>
  <p:extLst>
    <p:ext uri="{DCECCB84-F9BA-43D5-87BE-67443E8EF086}">
      <p15:sldGuideLst xmlns=""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2F3E8B1C-86EF-43CF-8304-249481088644}" type="datetimeFigureOut">
              <a:rPr lang="en-US" smtClean="0"/>
              <a:t>11/5/2024</a:t>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a:p>
        </p:txBody>
      </p:sp>
      <p:sp>
        <p:nvSpPr>
          <p:cNvPr id="7" name="Slide Number Placeholder 6"/>
          <p:cNvSpPr>
            <a:spLocks noGrp="1"/>
          </p:cNvSpPr>
          <p:nvPr>
            <p:ph type="sldNum" sz="quarter" idx="12"/>
          </p:nvPr>
        </p:nvSpPr>
        <p:spPr>
          <a:xfrm>
            <a:off x="5687568" y="6375679"/>
            <a:ext cx="1234440" cy="345796"/>
          </a:xfrm>
        </p:spPr>
        <p:txBody>
          <a:bodyPr/>
          <a:lstStyle/>
          <a:p>
            <a:fld id="{C3DB2ADC-AF19-4574-8C10-79B5B04FCA27}" type="slidenum">
              <a:rPr lang="en-US" smtClean="0"/>
              <a:t>‹#›</a:t>
            </a:fld>
            <a:endParaRPr lang="en-US"/>
          </a:p>
        </p:txBody>
      </p:sp>
    </p:spTree>
    <p:extLst>
      <p:ext uri="{BB962C8B-B14F-4D97-AF65-F5344CB8AC3E}">
        <p14:creationId xmlns:p14="http://schemas.microsoft.com/office/powerpoint/2010/main" val="2761344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2F3E8B1C-86EF-43CF-8304-249481088644}" type="datetimeFigureOut">
              <a:rPr lang="en-US" smtClean="0"/>
              <a:pPr/>
              <a:t>11/5/2024</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C3DB2ADC-AF19-4574-8C10-79B5B04FCA27}" type="slidenum">
              <a:rPr lang="en-US" smtClean="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9947559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PHU%20LUC%201%20MAU%20BAN%20TU%20CONG%20BO.docx" TargetMode="Externa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C7356AB-A7CA-BFD6-B2CB-FB8C5C4717FC}"/>
              </a:ext>
            </a:extLst>
          </p:cNvPr>
          <p:cNvSpPr>
            <a:spLocks noGrp="1"/>
          </p:cNvSpPr>
          <p:nvPr>
            <p:ph type="ctrTitle"/>
          </p:nvPr>
        </p:nvSpPr>
        <p:spPr>
          <a:xfrm>
            <a:off x="647699" y="871758"/>
            <a:ext cx="5227171" cy="3871143"/>
          </a:xfrm>
        </p:spPr>
        <p:txBody>
          <a:bodyPr>
            <a:normAutofit/>
          </a:bodyPr>
          <a:lstStyle/>
          <a:p>
            <a:r>
              <a:rPr lang="en-US" sz="4800" dirty="0">
                <a:latin typeface="Algerian" panose="04020705040A02060702" pitchFamily="82" charset="0"/>
                <a:cs typeface="Aldhabi" panose="01000000000000000000" pitchFamily="2" charset="-78"/>
              </a:rPr>
              <a:t>HƯỚNG DẪN TỰ CÔNG BỐ SẢN PHẨM THỰC PHẨM</a:t>
            </a:r>
          </a:p>
        </p:txBody>
      </p:sp>
      <p:pic>
        <p:nvPicPr>
          <p:cNvPr id="16" name="Picture 3" descr="Isolated twigs and flowers on a white surface">
            <a:extLst>
              <a:ext uri="{FF2B5EF4-FFF2-40B4-BE49-F238E27FC236}">
                <a16:creationId xmlns="" xmlns:a16="http://schemas.microsoft.com/office/drawing/2014/main" id="{581C5AEA-6187-F558-98F1-E672E742A694}"/>
              </a:ext>
            </a:extLst>
          </p:cNvPr>
          <p:cNvPicPr>
            <a:picLocks noChangeAspect="1"/>
          </p:cNvPicPr>
          <p:nvPr/>
        </p:nvPicPr>
        <p:blipFill rotWithShape="1">
          <a:blip r:embed="rId2"/>
          <a:srcRect l="27875" r="14388" b="2"/>
          <a:stretch/>
        </p:blipFill>
        <p:spPr>
          <a:xfrm>
            <a:off x="6515100" y="10"/>
            <a:ext cx="5676900" cy="6857990"/>
          </a:xfrm>
          <a:prstGeom prst="rect">
            <a:avLst/>
          </a:prstGeom>
        </p:spPr>
      </p:pic>
    </p:spTree>
    <p:extLst>
      <p:ext uri="{BB962C8B-B14F-4D97-AF65-F5344CB8AC3E}">
        <p14:creationId xmlns:p14="http://schemas.microsoft.com/office/powerpoint/2010/main" val="235542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 xmlns:a16="http://schemas.microsoft.com/office/drawing/2014/main" id="{CFC012A5-170D-4B0F-A916-A8EE2C6CE94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9">
            <a:extLst>
              <a:ext uri="{FF2B5EF4-FFF2-40B4-BE49-F238E27FC236}">
                <a16:creationId xmlns="" xmlns:a16="http://schemas.microsoft.com/office/drawing/2014/main" id="{37F40654-5E8C-468A-9596-50927AF198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33459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BFAEB93D-1F73-D06D-C69F-EE8992B16E64}"/>
              </a:ext>
            </a:extLst>
          </p:cNvPr>
          <p:cNvSpPr>
            <a:spLocks noGrp="1"/>
          </p:cNvSpPr>
          <p:nvPr>
            <p:ph type="title"/>
          </p:nvPr>
        </p:nvSpPr>
        <p:spPr>
          <a:xfrm>
            <a:off x="965201" y="1354945"/>
            <a:ext cx="2059048" cy="4148110"/>
          </a:xfrm>
        </p:spPr>
        <p:txBody>
          <a:bodyPr anchor="ctr">
            <a:normAutofit/>
          </a:bodyPr>
          <a:lstStyle/>
          <a:p>
            <a:r>
              <a:rPr lang="vi-VN" sz="2600" b="0" i="0">
                <a:solidFill>
                  <a:srgbClr val="2A1A00"/>
                </a:solidFill>
                <a:effectLst/>
                <a:latin typeface="Times New Roman" panose="02020603050405020304" pitchFamily="18" charset="0"/>
              </a:rPr>
              <a:t>3. tự công bố sản phẩm được thực hiện theo trình tự như sau:</a:t>
            </a:r>
            <a:r>
              <a:rPr lang="vi-VN" sz="2600" b="0" i="0">
                <a:solidFill>
                  <a:srgbClr val="2A1A00"/>
                </a:solidFill>
                <a:effectLst/>
                <a:latin typeface="Roboto Condensed" panose="02000000000000000000" pitchFamily="2" charset="0"/>
              </a:rPr>
              <a:t/>
            </a:r>
            <a:br>
              <a:rPr lang="vi-VN" sz="2600" b="0" i="0">
                <a:solidFill>
                  <a:srgbClr val="2A1A00"/>
                </a:solidFill>
                <a:effectLst/>
                <a:latin typeface="Roboto Condensed" panose="02000000000000000000" pitchFamily="2" charset="0"/>
              </a:rPr>
            </a:br>
            <a:endParaRPr lang="en-US" sz="2600">
              <a:solidFill>
                <a:srgbClr val="2A1A00"/>
              </a:solidFill>
            </a:endParaRPr>
          </a:p>
        </p:txBody>
      </p:sp>
      <p:sp>
        <p:nvSpPr>
          <p:cNvPr id="16" name="Rectangle 11">
            <a:extLst>
              <a:ext uri="{FF2B5EF4-FFF2-40B4-BE49-F238E27FC236}">
                <a16:creationId xmlns="" xmlns:a16="http://schemas.microsoft.com/office/drawing/2014/main" id="{50B1BD4A-8DE6-4266-9C27-59260F938ED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643467" cy="6858000"/>
          </a:xfrm>
          <a:prstGeom prst="rect">
            <a:avLst/>
          </a:prstGeom>
          <a:solidFill>
            <a:schemeClr val="accent1">
              <a:lumMod val="75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Content Placeholder 2">
            <a:extLst>
              <a:ext uri="{FF2B5EF4-FFF2-40B4-BE49-F238E27FC236}">
                <a16:creationId xmlns="" xmlns:a16="http://schemas.microsoft.com/office/drawing/2014/main" id="{E788D65A-BEC1-9C47-B5C0-8DB5ED9972B9}"/>
              </a:ext>
            </a:extLst>
          </p:cNvPr>
          <p:cNvSpPr>
            <a:spLocks noGrp="1"/>
          </p:cNvSpPr>
          <p:nvPr>
            <p:ph idx="1"/>
          </p:nvPr>
        </p:nvSpPr>
        <p:spPr>
          <a:xfrm>
            <a:off x="3491345" y="653143"/>
            <a:ext cx="8015845" cy="5688280"/>
          </a:xfrm>
        </p:spPr>
        <p:txBody>
          <a:bodyPr anchor="ctr">
            <a:normAutofit/>
          </a:bodyPr>
          <a:lstStyle/>
          <a:p>
            <a:pPr>
              <a:lnSpc>
                <a:spcPct val="100000"/>
              </a:lnSpc>
            </a:pPr>
            <a:r>
              <a:rPr lang="en-US" sz="1900" b="0" i="0" dirty="0">
                <a:effectLst/>
                <a:latin typeface="Times New Roman" panose="02020603050405020304" pitchFamily="18" charset="0"/>
              </a:rPr>
              <a:t>T</a:t>
            </a:r>
            <a:r>
              <a:rPr lang="vi-VN" sz="1900" b="0" i="0" dirty="0">
                <a:effectLst/>
                <a:latin typeface="Times New Roman" panose="02020603050405020304" pitchFamily="18" charset="0"/>
              </a:rPr>
              <a:t>ự công bố sản phẩm trên phương tiện thông tin đại chúng hoặc trang thông tin điện tử của mình hoặc niêm yết công khai tại trụ sở của tổ chức, cá nhân.</a:t>
            </a:r>
            <a:endParaRPr lang="vi-VN" sz="1900" b="0" i="0" dirty="0">
              <a:effectLst/>
              <a:latin typeface="Roboto Condensed" panose="02000000000000000000" pitchFamily="2" charset="0"/>
            </a:endParaRPr>
          </a:p>
          <a:p>
            <a:pPr marL="0" indent="0">
              <a:lnSpc>
                <a:spcPct val="100000"/>
              </a:lnSpc>
              <a:buNone/>
            </a:pPr>
            <a:r>
              <a:rPr lang="vi-VN" sz="1900" b="0" i="0" dirty="0">
                <a:effectLst/>
                <a:latin typeface="Times New Roman" panose="02020603050405020304" pitchFamily="18" charset="0"/>
              </a:rPr>
              <a:t> - Công bố trên Hệ thống thông tin dữ liệu cập nhật về an toàn thực phẩm (Trong trường hợp chưa có Hệ thống thông tin dữ liệu cập nhật về an toàn thực phẩm thì tổ chức, cá nhân nộp 01 bản qua đường bưu điện hoặc trực tiếp đến cơ quan quản lý nhà nước có thẩm quyền do Ủy ban nhân dân tỉnh, thành phố trực thuộc trung ương chỉ </a:t>
            </a:r>
            <a:r>
              <a:rPr lang="vi-VN" sz="1900" b="0" i="0">
                <a:effectLst/>
                <a:latin typeface="Times New Roman" panose="02020603050405020304" pitchFamily="18" charset="0"/>
              </a:rPr>
              <a:t>định</a:t>
            </a:r>
            <a:r>
              <a:rPr lang="en-US" sz="1900" b="0" i="0">
                <a:effectLst/>
                <a:latin typeface="Times New Roman" panose="02020603050405020304" pitchFamily="18" charset="0"/>
              </a:rPr>
              <a:t> </a:t>
            </a:r>
            <a:r>
              <a:rPr lang="en-US" sz="1900" b="0" i="0" smtClean="0">
                <a:effectLst/>
                <a:latin typeface="Times New Roman" panose="02020603050405020304" pitchFamily="18" charset="0"/>
              </a:rPr>
              <a:t>(</a:t>
            </a:r>
            <a:r>
              <a:rPr lang="en-US" sz="1900" b="1" i="0" smtClean="0">
                <a:solidFill>
                  <a:srgbClr val="FF0000"/>
                </a:solidFill>
                <a:effectLst/>
                <a:latin typeface="Times New Roman" panose="02020603050405020304" pitchFamily="18" charset="0"/>
              </a:rPr>
              <a:t>Sở Y tế giao Chi </a:t>
            </a:r>
            <a:r>
              <a:rPr lang="en-US" sz="1900" b="1" i="0" dirty="0" err="1">
                <a:solidFill>
                  <a:srgbClr val="FF0000"/>
                </a:solidFill>
                <a:effectLst/>
                <a:latin typeface="Times New Roman" panose="02020603050405020304" pitchFamily="18" charset="0"/>
              </a:rPr>
              <a:t>cục</a:t>
            </a:r>
            <a:r>
              <a:rPr lang="en-US" sz="1900" b="1" i="0" dirty="0">
                <a:solidFill>
                  <a:srgbClr val="FF0000"/>
                </a:solidFill>
                <a:effectLst/>
                <a:latin typeface="Times New Roman" panose="02020603050405020304" pitchFamily="18" charset="0"/>
              </a:rPr>
              <a:t> An </a:t>
            </a:r>
            <a:r>
              <a:rPr lang="en-US" sz="1900" b="1" i="0" dirty="0" err="1">
                <a:solidFill>
                  <a:srgbClr val="FF0000"/>
                </a:solidFill>
                <a:effectLst/>
                <a:latin typeface="Times New Roman" panose="02020603050405020304" pitchFamily="18" charset="0"/>
              </a:rPr>
              <a:t>toàn</a:t>
            </a:r>
            <a:r>
              <a:rPr lang="en-US" sz="1900" b="1" i="0" dirty="0">
                <a:solidFill>
                  <a:srgbClr val="FF0000"/>
                </a:solidFill>
                <a:effectLst/>
                <a:latin typeface="Times New Roman" panose="02020603050405020304" pitchFamily="18" charset="0"/>
              </a:rPr>
              <a:t> </a:t>
            </a:r>
            <a:r>
              <a:rPr lang="en-US" sz="1900" b="1" i="0" dirty="0" err="1">
                <a:solidFill>
                  <a:srgbClr val="FF0000"/>
                </a:solidFill>
                <a:effectLst/>
                <a:latin typeface="Times New Roman" panose="02020603050405020304" pitchFamily="18" charset="0"/>
              </a:rPr>
              <a:t>vệ</a:t>
            </a:r>
            <a:r>
              <a:rPr lang="en-US" sz="1900" b="1" i="0" dirty="0">
                <a:solidFill>
                  <a:srgbClr val="FF0000"/>
                </a:solidFill>
                <a:effectLst/>
                <a:latin typeface="Times New Roman" panose="02020603050405020304" pitchFamily="18" charset="0"/>
              </a:rPr>
              <a:t> </a:t>
            </a:r>
            <a:r>
              <a:rPr lang="en-US" sz="1900" b="1" i="0" dirty="0" err="1">
                <a:solidFill>
                  <a:srgbClr val="FF0000"/>
                </a:solidFill>
                <a:effectLst/>
                <a:latin typeface="Times New Roman" panose="02020603050405020304" pitchFamily="18" charset="0"/>
              </a:rPr>
              <a:t>sinh</a:t>
            </a:r>
            <a:r>
              <a:rPr lang="en-US" sz="1900" b="1" i="0" dirty="0">
                <a:solidFill>
                  <a:srgbClr val="FF0000"/>
                </a:solidFill>
                <a:effectLst/>
                <a:latin typeface="Times New Roman" panose="02020603050405020304" pitchFamily="18" charset="0"/>
              </a:rPr>
              <a:t> </a:t>
            </a:r>
            <a:r>
              <a:rPr lang="en-US" sz="1900" b="1" i="0" dirty="0" err="1">
                <a:solidFill>
                  <a:srgbClr val="FF0000"/>
                </a:solidFill>
                <a:effectLst/>
                <a:latin typeface="Times New Roman" panose="02020603050405020304" pitchFamily="18" charset="0"/>
              </a:rPr>
              <a:t>thực</a:t>
            </a:r>
            <a:r>
              <a:rPr lang="en-US" sz="1900" b="1" i="0" dirty="0">
                <a:solidFill>
                  <a:srgbClr val="FF0000"/>
                </a:solidFill>
                <a:effectLst/>
                <a:latin typeface="Times New Roman" panose="02020603050405020304" pitchFamily="18" charset="0"/>
              </a:rPr>
              <a:t> </a:t>
            </a:r>
            <a:r>
              <a:rPr lang="en-US" sz="1900" b="1" i="0" dirty="0" err="1">
                <a:solidFill>
                  <a:srgbClr val="FF0000"/>
                </a:solidFill>
                <a:effectLst/>
                <a:latin typeface="Times New Roman" panose="02020603050405020304" pitchFamily="18" charset="0"/>
              </a:rPr>
              <a:t>phẩm</a:t>
            </a:r>
            <a:r>
              <a:rPr lang="en-US" sz="1900" b="0" i="0" dirty="0">
                <a:effectLst/>
                <a:latin typeface="Times New Roman" panose="02020603050405020304" pitchFamily="18" charset="0"/>
              </a:rPr>
              <a:t>)</a:t>
            </a:r>
            <a:r>
              <a:rPr lang="vi-VN" sz="1900" b="0" i="0" dirty="0">
                <a:effectLst/>
                <a:latin typeface="Times New Roman" panose="02020603050405020304" pitchFamily="18" charset="0"/>
              </a:rPr>
              <a:t> để lưu trữ hồ sơ và đăng tải tên tổ chức, cá nhân và tên các sản phẩm tự công bố trên trang thông tin điện tử của cơ quan tiếp nhận, trường hợp tổ chức, cá nhân có từ 02 cơ sở sản xuất trở lên cùng sản xuất một sản phẩm thì tổ chức, cá nhân chỉ nộp hồ sơ tại một cơ quan quản lý nhà nước ở địa phương có cơ sở sản xuất do tổ chức, cá nhân lựa chọn. Khi đã lựa chọn cơ quan quản lý nhà nước để nộp hồ sơ thì các lần tự công bố tiếp theo phải nộp hồ sơ tại cơ quan đã lựa chọn trước đó;</a:t>
            </a:r>
            <a:endParaRPr lang="vi-VN" sz="1900" b="0" i="0" dirty="0">
              <a:effectLst/>
              <a:latin typeface="Roboto Condensed" panose="02000000000000000000" pitchFamily="2" charset="0"/>
            </a:endParaRPr>
          </a:p>
          <a:p>
            <a:pPr marL="0" indent="0">
              <a:lnSpc>
                <a:spcPct val="100000"/>
              </a:lnSpc>
              <a:buNone/>
            </a:pPr>
            <a:r>
              <a:rPr lang="vi-VN" sz="1900" b="0" i="0" dirty="0">
                <a:effectLst/>
                <a:latin typeface="Times New Roman" panose="02020603050405020304" pitchFamily="18" charset="0"/>
              </a:rPr>
              <a:t>- Ngay sau khi tự công bố sản phẩm, tổ chức, cá nhân được quyền sản xuất, kinh doanh sản phẩm và chịu trách nhiệm hoàn toàn về an toàn của sản phẩm đó;</a:t>
            </a:r>
            <a:endParaRPr lang="vi-VN" sz="1900" b="0" i="0" dirty="0">
              <a:effectLst/>
              <a:latin typeface="Roboto Condensed" panose="02000000000000000000" pitchFamily="2" charset="0"/>
            </a:endParaRPr>
          </a:p>
          <a:p>
            <a:pPr>
              <a:lnSpc>
                <a:spcPct val="100000"/>
              </a:lnSpc>
            </a:pPr>
            <a:endParaRPr lang="en-US" sz="1600" dirty="0"/>
          </a:p>
        </p:txBody>
      </p:sp>
    </p:spTree>
    <p:extLst>
      <p:ext uri="{BB962C8B-B14F-4D97-AF65-F5344CB8AC3E}">
        <p14:creationId xmlns:p14="http://schemas.microsoft.com/office/powerpoint/2010/main" val="418291470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06F0F283-C8B6-4598-89C9-C404C98A571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 xmlns:a16="http://schemas.microsoft.com/office/drawing/2014/main" id="{E473B0C0-761B-443F-97A0-9D6E01FBB75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ltGray">
          <a:xfrm>
            <a:off x="-1" y="-2"/>
            <a:ext cx="6300250" cy="6858002"/>
          </a:xfrm>
          <a:custGeom>
            <a:avLst/>
            <a:gdLst>
              <a:gd name="connsiteX0" fmla="*/ 0 w 6300250"/>
              <a:gd name="connsiteY0" fmla="*/ 0 h 6858002"/>
              <a:gd name="connsiteX1" fmla="*/ 3149600 w 6300250"/>
              <a:gd name="connsiteY1" fmla="*/ 0 h 6858002"/>
              <a:gd name="connsiteX2" fmla="*/ 3149600 w 6300250"/>
              <a:gd name="connsiteY2" fmla="*/ 2 h 6858002"/>
              <a:gd name="connsiteX3" fmla="*/ 6110455 w 6300250"/>
              <a:gd name="connsiteY3" fmla="*/ 2 h 6858002"/>
              <a:gd name="connsiteX4" fmla="*/ 6115495 w 6300250"/>
              <a:gd name="connsiteY4" fmla="*/ 66677 h 6858002"/>
              <a:gd name="connsiteX5" fmla="*/ 6123892 w 6300250"/>
              <a:gd name="connsiteY5" fmla="*/ 122239 h 6858002"/>
              <a:gd name="connsiteX6" fmla="*/ 6133970 w 6300250"/>
              <a:gd name="connsiteY6" fmla="*/ 174627 h 6858002"/>
              <a:gd name="connsiteX7" fmla="*/ 6150766 w 6300250"/>
              <a:gd name="connsiteY7" fmla="*/ 217489 h 6858002"/>
              <a:gd name="connsiteX8" fmla="*/ 6167562 w 6300250"/>
              <a:gd name="connsiteY8" fmla="*/ 260352 h 6858002"/>
              <a:gd name="connsiteX9" fmla="*/ 6187717 w 6300250"/>
              <a:gd name="connsiteY9" fmla="*/ 296864 h 6858002"/>
              <a:gd name="connsiteX10" fmla="*/ 6207872 w 6300250"/>
              <a:gd name="connsiteY10" fmla="*/ 334964 h 6858002"/>
              <a:gd name="connsiteX11" fmla="*/ 6226348 w 6300250"/>
              <a:gd name="connsiteY11" fmla="*/ 369889 h 6858002"/>
              <a:gd name="connsiteX12" fmla="*/ 6244823 w 6300250"/>
              <a:gd name="connsiteY12" fmla="*/ 409577 h 6858002"/>
              <a:gd name="connsiteX13" fmla="*/ 6261619 w 6300250"/>
              <a:gd name="connsiteY13" fmla="*/ 450852 h 6858002"/>
              <a:gd name="connsiteX14" fmla="*/ 6276736 w 6300250"/>
              <a:gd name="connsiteY14" fmla="*/ 496889 h 6858002"/>
              <a:gd name="connsiteX15" fmla="*/ 6288493 w 6300250"/>
              <a:gd name="connsiteY15" fmla="*/ 546102 h 6858002"/>
              <a:gd name="connsiteX16" fmla="*/ 6296891 w 6300250"/>
              <a:gd name="connsiteY16" fmla="*/ 606427 h 6858002"/>
              <a:gd name="connsiteX17" fmla="*/ 6300250 w 6300250"/>
              <a:gd name="connsiteY17" fmla="*/ 673102 h 6858002"/>
              <a:gd name="connsiteX18" fmla="*/ 6296891 w 6300250"/>
              <a:gd name="connsiteY18" fmla="*/ 744539 h 6858002"/>
              <a:gd name="connsiteX19" fmla="*/ 6288493 w 6300250"/>
              <a:gd name="connsiteY19" fmla="*/ 801689 h 6858002"/>
              <a:gd name="connsiteX20" fmla="*/ 6276736 w 6300250"/>
              <a:gd name="connsiteY20" fmla="*/ 854077 h 6858002"/>
              <a:gd name="connsiteX21" fmla="*/ 6261619 w 6300250"/>
              <a:gd name="connsiteY21" fmla="*/ 901702 h 6858002"/>
              <a:gd name="connsiteX22" fmla="*/ 6244823 w 6300250"/>
              <a:gd name="connsiteY22" fmla="*/ 942977 h 6858002"/>
              <a:gd name="connsiteX23" fmla="*/ 6224668 w 6300250"/>
              <a:gd name="connsiteY23" fmla="*/ 981077 h 6858002"/>
              <a:gd name="connsiteX24" fmla="*/ 6204513 w 6300250"/>
              <a:gd name="connsiteY24" fmla="*/ 1017589 h 6858002"/>
              <a:gd name="connsiteX25" fmla="*/ 6184358 w 6300250"/>
              <a:gd name="connsiteY25" fmla="*/ 1055689 h 6858002"/>
              <a:gd name="connsiteX26" fmla="*/ 6165882 w 6300250"/>
              <a:gd name="connsiteY26" fmla="*/ 1095377 h 6858002"/>
              <a:gd name="connsiteX27" fmla="*/ 6147406 w 6300250"/>
              <a:gd name="connsiteY27" fmla="*/ 1136652 h 6858002"/>
              <a:gd name="connsiteX28" fmla="*/ 6132291 w 6300250"/>
              <a:gd name="connsiteY28" fmla="*/ 1182689 h 6858002"/>
              <a:gd name="connsiteX29" fmla="*/ 6122213 w 6300250"/>
              <a:gd name="connsiteY29" fmla="*/ 1235077 h 6858002"/>
              <a:gd name="connsiteX30" fmla="*/ 6112135 w 6300250"/>
              <a:gd name="connsiteY30" fmla="*/ 1295402 h 6858002"/>
              <a:gd name="connsiteX31" fmla="*/ 6110455 w 6300250"/>
              <a:gd name="connsiteY31" fmla="*/ 1363664 h 6858002"/>
              <a:gd name="connsiteX32" fmla="*/ 6112135 w 6300250"/>
              <a:gd name="connsiteY32" fmla="*/ 1431927 h 6858002"/>
              <a:gd name="connsiteX33" fmla="*/ 6122213 w 6300250"/>
              <a:gd name="connsiteY33" fmla="*/ 1492252 h 6858002"/>
              <a:gd name="connsiteX34" fmla="*/ 6132291 w 6300250"/>
              <a:gd name="connsiteY34" fmla="*/ 1544639 h 6858002"/>
              <a:gd name="connsiteX35" fmla="*/ 6147406 w 6300250"/>
              <a:gd name="connsiteY35" fmla="*/ 1589089 h 6858002"/>
              <a:gd name="connsiteX36" fmla="*/ 6165882 w 6300250"/>
              <a:gd name="connsiteY36" fmla="*/ 1631952 h 6858002"/>
              <a:gd name="connsiteX37" fmla="*/ 6184358 w 6300250"/>
              <a:gd name="connsiteY37" fmla="*/ 1671639 h 6858002"/>
              <a:gd name="connsiteX38" fmla="*/ 6204513 w 6300250"/>
              <a:gd name="connsiteY38" fmla="*/ 1708152 h 6858002"/>
              <a:gd name="connsiteX39" fmla="*/ 6224668 w 6300250"/>
              <a:gd name="connsiteY39" fmla="*/ 1743077 h 6858002"/>
              <a:gd name="connsiteX40" fmla="*/ 6244823 w 6300250"/>
              <a:gd name="connsiteY40" fmla="*/ 1782764 h 6858002"/>
              <a:gd name="connsiteX41" fmla="*/ 6261619 w 6300250"/>
              <a:gd name="connsiteY41" fmla="*/ 1824039 h 6858002"/>
              <a:gd name="connsiteX42" fmla="*/ 6276736 w 6300250"/>
              <a:gd name="connsiteY42" fmla="*/ 1870077 h 6858002"/>
              <a:gd name="connsiteX43" fmla="*/ 6288493 w 6300250"/>
              <a:gd name="connsiteY43" fmla="*/ 1922464 h 6858002"/>
              <a:gd name="connsiteX44" fmla="*/ 6296891 w 6300250"/>
              <a:gd name="connsiteY44" fmla="*/ 1982789 h 6858002"/>
              <a:gd name="connsiteX45" fmla="*/ 6300250 w 6300250"/>
              <a:gd name="connsiteY45" fmla="*/ 2051052 h 6858002"/>
              <a:gd name="connsiteX46" fmla="*/ 6296891 w 6300250"/>
              <a:gd name="connsiteY46" fmla="*/ 2119314 h 6858002"/>
              <a:gd name="connsiteX47" fmla="*/ 6288493 w 6300250"/>
              <a:gd name="connsiteY47" fmla="*/ 2179639 h 6858002"/>
              <a:gd name="connsiteX48" fmla="*/ 6276736 w 6300250"/>
              <a:gd name="connsiteY48" fmla="*/ 2232027 h 6858002"/>
              <a:gd name="connsiteX49" fmla="*/ 6261619 w 6300250"/>
              <a:gd name="connsiteY49" fmla="*/ 2278064 h 6858002"/>
              <a:gd name="connsiteX50" fmla="*/ 6244823 w 6300250"/>
              <a:gd name="connsiteY50" fmla="*/ 2319339 h 6858002"/>
              <a:gd name="connsiteX51" fmla="*/ 6224668 w 6300250"/>
              <a:gd name="connsiteY51" fmla="*/ 2359027 h 6858002"/>
              <a:gd name="connsiteX52" fmla="*/ 6204513 w 6300250"/>
              <a:gd name="connsiteY52" fmla="*/ 2395539 h 6858002"/>
              <a:gd name="connsiteX53" fmla="*/ 6184358 w 6300250"/>
              <a:gd name="connsiteY53" fmla="*/ 2433639 h 6858002"/>
              <a:gd name="connsiteX54" fmla="*/ 6165882 w 6300250"/>
              <a:gd name="connsiteY54" fmla="*/ 2471739 h 6858002"/>
              <a:gd name="connsiteX55" fmla="*/ 6147406 w 6300250"/>
              <a:gd name="connsiteY55" fmla="*/ 2513014 h 6858002"/>
              <a:gd name="connsiteX56" fmla="*/ 6132291 w 6300250"/>
              <a:gd name="connsiteY56" fmla="*/ 2560639 h 6858002"/>
              <a:gd name="connsiteX57" fmla="*/ 6122213 w 6300250"/>
              <a:gd name="connsiteY57" fmla="*/ 2613027 h 6858002"/>
              <a:gd name="connsiteX58" fmla="*/ 6112135 w 6300250"/>
              <a:gd name="connsiteY58" fmla="*/ 2671764 h 6858002"/>
              <a:gd name="connsiteX59" fmla="*/ 6110455 w 6300250"/>
              <a:gd name="connsiteY59" fmla="*/ 2741614 h 6858002"/>
              <a:gd name="connsiteX60" fmla="*/ 6112135 w 6300250"/>
              <a:gd name="connsiteY60" fmla="*/ 2809877 h 6858002"/>
              <a:gd name="connsiteX61" fmla="*/ 6122213 w 6300250"/>
              <a:gd name="connsiteY61" fmla="*/ 2868614 h 6858002"/>
              <a:gd name="connsiteX62" fmla="*/ 6132291 w 6300250"/>
              <a:gd name="connsiteY62" fmla="*/ 2922589 h 6858002"/>
              <a:gd name="connsiteX63" fmla="*/ 6147406 w 6300250"/>
              <a:gd name="connsiteY63" fmla="*/ 2967039 h 6858002"/>
              <a:gd name="connsiteX64" fmla="*/ 6165882 w 6300250"/>
              <a:gd name="connsiteY64" fmla="*/ 3009902 h 6858002"/>
              <a:gd name="connsiteX65" fmla="*/ 6184358 w 6300250"/>
              <a:gd name="connsiteY65" fmla="*/ 3046414 h 6858002"/>
              <a:gd name="connsiteX66" fmla="*/ 6204513 w 6300250"/>
              <a:gd name="connsiteY66" fmla="*/ 3084514 h 6858002"/>
              <a:gd name="connsiteX67" fmla="*/ 6224668 w 6300250"/>
              <a:gd name="connsiteY67" fmla="*/ 3121027 h 6858002"/>
              <a:gd name="connsiteX68" fmla="*/ 6244823 w 6300250"/>
              <a:gd name="connsiteY68" fmla="*/ 3160714 h 6858002"/>
              <a:gd name="connsiteX69" fmla="*/ 6261619 w 6300250"/>
              <a:gd name="connsiteY69" fmla="*/ 3201989 h 6858002"/>
              <a:gd name="connsiteX70" fmla="*/ 6276736 w 6300250"/>
              <a:gd name="connsiteY70" fmla="*/ 3248027 h 6858002"/>
              <a:gd name="connsiteX71" fmla="*/ 6288493 w 6300250"/>
              <a:gd name="connsiteY71" fmla="*/ 3300414 h 6858002"/>
              <a:gd name="connsiteX72" fmla="*/ 6296891 w 6300250"/>
              <a:gd name="connsiteY72" fmla="*/ 3360739 h 6858002"/>
              <a:gd name="connsiteX73" fmla="*/ 6300250 w 6300250"/>
              <a:gd name="connsiteY73" fmla="*/ 3427414 h 6858002"/>
              <a:gd name="connsiteX74" fmla="*/ 6296891 w 6300250"/>
              <a:gd name="connsiteY74" fmla="*/ 3497264 h 6858002"/>
              <a:gd name="connsiteX75" fmla="*/ 6288493 w 6300250"/>
              <a:gd name="connsiteY75" fmla="*/ 3557589 h 6858002"/>
              <a:gd name="connsiteX76" fmla="*/ 6276736 w 6300250"/>
              <a:gd name="connsiteY76" fmla="*/ 3609977 h 6858002"/>
              <a:gd name="connsiteX77" fmla="*/ 6261619 w 6300250"/>
              <a:gd name="connsiteY77" fmla="*/ 3656014 h 6858002"/>
              <a:gd name="connsiteX78" fmla="*/ 6244823 w 6300250"/>
              <a:gd name="connsiteY78" fmla="*/ 3697289 h 6858002"/>
              <a:gd name="connsiteX79" fmla="*/ 6224668 w 6300250"/>
              <a:gd name="connsiteY79" fmla="*/ 3736977 h 6858002"/>
              <a:gd name="connsiteX80" fmla="*/ 6184358 w 6300250"/>
              <a:gd name="connsiteY80" fmla="*/ 3811589 h 6858002"/>
              <a:gd name="connsiteX81" fmla="*/ 6165882 w 6300250"/>
              <a:gd name="connsiteY81" fmla="*/ 3848102 h 6858002"/>
              <a:gd name="connsiteX82" fmla="*/ 6147406 w 6300250"/>
              <a:gd name="connsiteY82" fmla="*/ 3890964 h 6858002"/>
              <a:gd name="connsiteX83" fmla="*/ 6132291 w 6300250"/>
              <a:gd name="connsiteY83" fmla="*/ 3935414 h 6858002"/>
              <a:gd name="connsiteX84" fmla="*/ 6122213 w 6300250"/>
              <a:gd name="connsiteY84" fmla="*/ 3987802 h 6858002"/>
              <a:gd name="connsiteX85" fmla="*/ 6112135 w 6300250"/>
              <a:gd name="connsiteY85" fmla="*/ 4048127 h 6858002"/>
              <a:gd name="connsiteX86" fmla="*/ 6110455 w 6300250"/>
              <a:gd name="connsiteY86" fmla="*/ 4116389 h 6858002"/>
              <a:gd name="connsiteX87" fmla="*/ 6112135 w 6300250"/>
              <a:gd name="connsiteY87" fmla="*/ 4186239 h 6858002"/>
              <a:gd name="connsiteX88" fmla="*/ 6122213 w 6300250"/>
              <a:gd name="connsiteY88" fmla="*/ 4244977 h 6858002"/>
              <a:gd name="connsiteX89" fmla="*/ 6132291 w 6300250"/>
              <a:gd name="connsiteY89" fmla="*/ 4297364 h 6858002"/>
              <a:gd name="connsiteX90" fmla="*/ 6147406 w 6300250"/>
              <a:gd name="connsiteY90" fmla="*/ 4343402 h 6858002"/>
              <a:gd name="connsiteX91" fmla="*/ 6165882 w 6300250"/>
              <a:gd name="connsiteY91" fmla="*/ 4386264 h 6858002"/>
              <a:gd name="connsiteX92" fmla="*/ 6184358 w 6300250"/>
              <a:gd name="connsiteY92" fmla="*/ 4424364 h 6858002"/>
              <a:gd name="connsiteX93" fmla="*/ 6224668 w 6300250"/>
              <a:gd name="connsiteY93" fmla="*/ 4498977 h 6858002"/>
              <a:gd name="connsiteX94" fmla="*/ 6244823 w 6300250"/>
              <a:gd name="connsiteY94" fmla="*/ 4537077 h 6858002"/>
              <a:gd name="connsiteX95" fmla="*/ 6261619 w 6300250"/>
              <a:gd name="connsiteY95" fmla="*/ 4579939 h 6858002"/>
              <a:gd name="connsiteX96" fmla="*/ 6276736 w 6300250"/>
              <a:gd name="connsiteY96" fmla="*/ 4625977 h 6858002"/>
              <a:gd name="connsiteX97" fmla="*/ 6288493 w 6300250"/>
              <a:gd name="connsiteY97" fmla="*/ 4678364 h 6858002"/>
              <a:gd name="connsiteX98" fmla="*/ 6296891 w 6300250"/>
              <a:gd name="connsiteY98" fmla="*/ 4738689 h 6858002"/>
              <a:gd name="connsiteX99" fmla="*/ 6300250 w 6300250"/>
              <a:gd name="connsiteY99" fmla="*/ 4806952 h 6858002"/>
              <a:gd name="connsiteX100" fmla="*/ 6296891 w 6300250"/>
              <a:gd name="connsiteY100" fmla="*/ 4875214 h 6858002"/>
              <a:gd name="connsiteX101" fmla="*/ 6288493 w 6300250"/>
              <a:gd name="connsiteY101" fmla="*/ 4935539 h 6858002"/>
              <a:gd name="connsiteX102" fmla="*/ 6276736 w 6300250"/>
              <a:gd name="connsiteY102" fmla="*/ 4987927 h 6858002"/>
              <a:gd name="connsiteX103" fmla="*/ 6261619 w 6300250"/>
              <a:gd name="connsiteY103" fmla="*/ 5033964 h 6858002"/>
              <a:gd name="connsiteX104" fmla="*/ 6244823 w 6300250"/>
              <a:gd name="connsiteY104" fmla="*/ 5075239 h 6858002"/>
              <a:gd name="connsiteX105" fmla="*/ 6224668 w 6300250"/>
              <a:gd name="connsiteY105" fmla="*/ 5114927 h 6858002"/>
              <a:gd name="connsiteX106" fmla="*/ 6204513 w 6300250"/>
              <a:gd name="connsiteY106" fmla="*/ 5149852 h 6858002"/>
              <a:gd name="connsiteX107" fmla="*/ 6184358 w 6300250"/>
              <a:gd name="connsiteY107" fmla="*/ 5186364 h 6858002"/>
              <a:gd name="connsiteX108" fmla="*/ 6165882 w 6300250"/>
              <a:gd name="connsiteY108" fmla="*/ 5226052 h 6858002"/>
              <a:gd name="connsiteX109" fmla="*/ 6147406 w 6300250"/>
              <a:gd name="connsiteY109" fmla="*/ 5268914 h 6858002"/>
              <a:gd name="connsiteX110" fmla="*/ 6132291 w 6300250"/>
              <a:gd name="connsiteY110" fmla="*/ 5313364 h 6858002"/>
              <a:gd name="connsiteX111" fmla="*/ 6122213 w 6300250"/>
              <a:gd name="connsiteY111" fmla="*/ 5365752 h 6858002"/>
              <a:gd name="connsiteX112" fmla="*/ 6112135 w 6300250"/>
              <a:gd name="connsiteY112" fmla="*/ 5426077 h 6858002"/>
              <a:gd name="connsiteX113" fmla="*/ 6110455 w 6300250"/>
              <a:gd name="connsiteY113" fmla="*/ 5494339 h 6858002"/>
              <a:gd name="connsiteX114" fmla="*/ 6112135 w 6300250"/>
              <a:gd name="connsiteY114" fmla="*/ 5562602 h 6858002"/>
              <a:gd name="connsiteX115" fmla="*/ 6122213 w 6300250"/>
              <a:gd name="connsiteY115" fmla="*/ 5622927 h 6858002"/>
              <a:gd name="connsiteX116" fmla="*/ 6132291 w 6300250"/>
              <a:gd name="connsiteY116" fmla="*/ 5675314 h 6858002"/>
              <a:gd name="connsiteX117" fmla="*/ 6147406 w 6300250"/>
              <a:gd name="connsiteY117" fmla="*/ 5721352 h 6858002"/>
              <a:gd name="connsiteX118" fmla="*/ 6165882 w 6300250"/>
              <a:gd name="connsiteY118" fmla="*/ 5762627 h 6858002"/>
              <a:gd name="connsiteX119" fmla="*/ 6184358 w 6300250"/>
              <a:gd name="connsiteY119" fmla="*/ 5802314 h 6858002"/>
              <a:gd name="connsiteX120" fmla="*/ 6204513 w 6300250"/>
              <a:gd name="connsiteY120" fmla="*/ 5840414 h 6858002"/>
              <a:gd name="connsiteX121" fmla="*/ 6224668 w 6300250"/>
              <a:gd name="connsiteY121" fmla="*/ 5876927 h 6858002"/>
              <a:gd name="connsiteX122" fmla="*/ 6244823 w 6300250"/>
              <a:gd name="connsiteY122" fmla="*/ 5915027 h 6858002"/>
              <a:gd name="connsiteX123" fmla="*/ 6261619 w 6300250"/>
              <a:gd name="connsiteY123" fmla="*/ 5956302 h 6858002"/>
              <a:gd name="connsiteX124" fmla="*/ 6276736 w 6300250"/>
              <a:gd name="connsiteY124" fmla="*/ 6003927 h 6858002"/>
              <a:gd name="connsiteX125" fmla="*/ 6288493 w 6300250"/>
              <a:gd name="connsiteY125" fmla="*/ 6056314 h 6858002"/>
              <a:gd name="connsiteX126" fmla="*/ 6296891 w 6300250"/>
              <a:gd name="connsiteY126" fmla="*/ 6113464 h 6858002"/>
              <a:gd name="connsiteX127" fmla="*/ 6300250 w 6300250"/>
              <a:gd name="connsiteY127" fmla="*/ 6183314 h 6858002"/>
              <a:gd name="connsiteX128" fmla="*/ 6296891 w 6300250"/>
              <a:gd name="connsiteY128" fmla="*/ 6251577 h 6858002"/>
              <a:gd name="connsiteX129" fmla="*/ 6288493 w 6300250"/>
              <a:gd name="connsiteY129" fmla="*/ 6311902 h 6858002"/>
              <a:gd name="connsiteX130" fmla="*/ 6276736 w 6300250"/>
              <a:gd name="connsiteY130" fmla="*/ 6361114 h 6858002"/>
              <a:gd name="connsiteX131" fmla="*/ 6261619 w 6300250"/>
              <a:gd name="connsiteY131" fmla="*/ 6407152 h 6858002"/>
              <a:gd name="connsiteX132" fmla="*/ 6244823 w 6300250"/>
              <a:gd name="connsiteY132" fmla="*/ 6448427 h 6858002"/>
              <a:gd name="connsiteX133" fmla="*/ 6226348 w 6300250"/>
              <a:gd name="connsiteY133" fmla="*/ 6488114 h 6858002"/>
              <a:gd name="connsiteX134" fmla="*/ 6207872 w 6300250"/>
              <a:gd name="connsiteY134" fmla="*/ 6523039 h 6858002"/>
              <a:gd name="connsiteX135" fmla="*/ 6187717 w 6300250"/>
              <a:gd name="connsiteY135" fmla="*/ 6561139 h 6858002"/>
              <a:gd name="connsiteX136" fmla="*/ 6167562 w 6300250"/>
              <a:gd name="connsiteY136" fmla="*/ 6597652 h 6858002"/>
              <a:gd name="connsiteX137" fmla="*/ 6150766 w 6300250"/>
              <a:gd name="connsiteY137" fmla="*/ 6640514 h 6858002"/>
              <a:gd name="connsiteX138" fmla="*/ 6133970 w 6300250"/>
              <a:gd name="connsiteY138" fmla="*/ 6683377 h 6858002"/>
              <a:gd name="connsiteX139" fmla="*/ 6123892 w 6300250"/>
              <a:gd name="connsiteY139" fmla="*/ 6735764 h 6858002"/>
              <a:gd name="connsiteX140" fmla="*/ 6115495 w 6300250"/>
              <a:gd name="connsiteY140" fmla="*/ 6791327 h 6858002"/>
              <a:gd name="connsiteX141" fmla="*/ 6110455 w 6300250"/>
              <a:gd name="connsiteY141" fmla="*/ 6858002 h 6858002"/>
              <a:gd name="connsiteX142" fmla="*/ 3149600 w 6300250"/>
              <a:gd name="connsiteY142" fmla="*/ 6858002 h 6858002"/>
              <a:gd name="connsiteX143" fmla="*/ 2707087 w 6300250"/>
              <a:gd name="connsiteY143" fmla="*/ 6858002 h 6858002"/>
              <a:gd name="connsiteX144" fmla="*/ 0 w 6300250"/>
              <a:gd name="connsiteY144" fmla="*/ 685800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300250" h="6858002">
                <a:moveTo>
                  <a:pt x="0" y="0"/>
                </a:moveTo>
                <a:lnTo>
                  <a:pt x="3149600" y="0"/>
                </a:lnTo>
                <a:lnTo>
                  <a:pt x="3149600" y="2"/>
                </a:lnTo>
                <a:lnTo>
                  <a:pt x="6110455" y="2"/>
                </a:lnTo>
                <a:lnTo>
                  <a:pt x="6115495" y="66677"/>
                </a:lnTo>
                <a:lnTo>
                  <a:pt x="6123892" y="122239"/>
                </a:lnTo>
                <a:lnTo>
                  <a:pt x="6133970" y="174627"/>
                </a:lnTo>
                <a:lnTo>
                  <a:pt x="6150766" y="217489"/>
                </a:lnTo>
                <a:lnTo>
                  <a:pt x="6167562" y="260352"/>
                </a:lnTo>
                <a:lnTo>
                  <a:pt x="6187717" y="296864"/>
                </a:lnTo>
                <a:lnTo>
                  <a:pt x="6207872" y="334964"/>
                </a:lnTo>
                <a:lnTo>
                  <a:pt x="6226348" y="369889"/>
                </a:lnTo>
                <a:lnTo>
                  <a:pt x="6244823" y="409577"/>
                </a:lnTo>
                <a:lnTo>
                  <a:pt x="6261619" y="450852"/>
                </a:lnTo>
                <a:lnTo>
                  <a:pt x="6276736" y="496889"/>
                </a:lnTo>
                <a:lnTo>
                  <a:pt x="6288493" y="546102"/>
                </a:lnTo>
                <a:lnTo>
                  <a:pt x="6296891" y="606427"/>
                </a:lnTo>
                <a:lnTo>
                  <a:pt x="6300250" y="673102"/>
                </a:lnTo>
                <a:lnTo>
                  <a:pt x="6296891" y="744539"/>
                </a:lnTo>
                <a:lnTo>
                  <a:pt x="6288493" y="801689"/>
                </a:lnTo>
                <a:lnTo>
                  <a:pt x="6276736" y="854077"/>
                </a:lnTo>
                <a:lnTo>
                  <a:pt x="6261619" y="901702"/>
                </a:lnTo>
                <a:lnTo>
                  <a:pt x="6244823" y="942977"/>
                </a:lnTo>
                <a:lnTo>
                  <a:pt x="6224668" y="981077"/>
                </a:lnTo>
                <a:lnTo>
                  <a:pt x="6204513" y="1017589"/>
                </a:lnTo>
                <a:lnTo>
                  <a:pt x="6184358" y="1055689"/>
                </a:lnTo>
                <a:lnTo>
                  <a:pt x="6165882" y="1095377"/>
                </a:lnTo>
                <a:lnTo>
                  <a:pt x="6147406" y="1136652"/>
                </a:lnTo>
                <a:lnTo>
                  <a:pt x="6132291" y="1182689"/>
                </a:lnTo>
                <a:lnTo>
                  <a:pt x="6122213" y="1235077"/>
                </a:lnTo>
                <a:lnTo>
                  <a:pt x="6112135" y="1295402"/>
                </a:lnTo>
                <a:lnTo>
                  <a:pt x="6110455" y="1363664"/>
                </a:lnTo>
                <a:lnTo>
                  <a:pt x="6112135" y="1431927"/>
                </a:lnTo>
                <a:lnTo>
                  <a:pt x="6122213" y="1492252"/>
                </a:lnTo>
                <a:lnTo>
                  <a:pt x="6132291" y="1544639"/>
                </a:lnTo>
                <a:lnTo>
                  <a:pt x="6147406" y="1589089"/>
                </a:lnTo>
                <a:lnTo>
                  <a:pt x="6165882" y="1631952"/>
                </a:lnTo>
                <a:lnTo>
                  <a:pt x="6184358" y="1671639"/>
                </a:lnTo>
                <a:lnTo>
                  <a:pt x="6204513" y="1708152"/>
                </a:lnTo>
                <a:lnTo>
                  <a:pt x="6224668" y="1743077"/>
                </a:lnTo>
                <a:lnTo>
                  <a:pt x="6244823" y="1782764"/>
                </a:lnTo>
                <a:lnTo>
                  <a:pt x="6261619" y="1824039"/>
                </a:lnTo>
                <a:lnTo>
                  <a:pt x="6276736" y="1870077"/>
                </a:lnTo>
                <a:lnTo>
                  <a:pt x="6288493" y="1922464"/>
                </a:lnTo>
                <a:lnTo>
                  <a:pt x="6296891" y="1982789"/>
                </a:lnTo>
                <a:lnTo>
                  <a:pt x="6300250" y="2051052"/>
                </a:lnTo>
                <a:lnTo>
                  <a:pt x="6296891" y="2119314"/>
                </a:lnTo>
                <a:lnTo>
                  <a:pt x="6288493" y="2179639"/>
                </a:lnTo>
                <a:lnTo>
                  <a:pt x="6276736" y="2232027"/>
                </a:lnTo>
                <a:lnTo>
                  <a:pt x="6261619" y="2278064"/>
                </a:lnTo>
                <a:lnTo>
                  <a:pt x="6244823" y="2319339"/>
                </a:lnTo>
                <a:lnTo>
                  <a:pt x="6224668" y="2359027"/>
                </a:lnTo>
                <a:lnTo>
                  <a:pt x="6204513" y="2395539"/>
                </a:lnTo>
                <a:lnTo>
                  <a:pt x="6184358" y="2433639"/>
                </a:lnTo>
                <a:lnTo>
                  <a:pt x="6165882" y="2471739"/>
                </a:lnTo>
                <a:lnTo>
                  <a:pt x="6147406" y="2513014"/>
                </a:lnTo>
                <a:lnTo>
                  <a:pt x="6132291" y="2560639"/>
                </a:lnTo>
                <a:lnTo>
                  <a:pt x="6122213" y="2613027"/>
                </a:lnTo>
                <a:lnTo>
                  <a:pt x="6112135" y="2671764"/>
                </a:lnTo>
                <a:lnTo>
                  <a:pt x="6110455" y="2741614"/>
                </a:lnTo>
                <a:lnTo>
                  <a:pt x="6112135" y="2809877"/>
                </a:lnTo>
                <a:lnTo>
                  <a:pt x="6122213" y="2868614"/>
                </a:lnTo>
                <a:lnTo>
                  <a:pt x="6132291" y="2922589"/>
                </a:lnTo>
                <a:lnTo>
                  <a:pt x="6147406" y="2967039"/>
                </a:lnTo>
                <a:lnTo>
                  <a:pt x="6165882" y="3009902"/>
                </a:lnTo>
                <a:lnTo>
                  <a:pt x="6184358" y="3046414"/>
                </a:lnTo>
                <a:lnTo>
                  <a:pt x="6204513" y="3084514"/>
                </a:lnTo>
                <a:lnTo>
                  <a:pt x="6224668" y="3121027"/>
                </a:lnTo>
                <a:lnTo>
                  <a:pt x="6244823" y="3160714"/>
                </a:lnTo>
                <a:lnTo>
                  <a:pt x="6261619" y="3201989"/>
                </a:lnTo>
                <a:lnTo>
                  <a:pt x="6276736" y="3248027"/>
                </a:lnTo>
                <a:lnTo>
                  <a:pt x="6288493" y="3300414"/>
                </a:lnTo>
                <a:lnTo>
                  <a:pt x="6296891" y="3360739"/>
                </a:lnTo>
                <a:lnTo>
                  <a:pt x="6300250" y="3427414"/>
                </a:lnTo>
                <a:lnTo>
                  <a:pt x="6296891" y="3497264"/>
                </a:lnTo>
                <a:lnTo>
                  <a:pt x="6288493" y="3557589"/>
                </a:lnTo>
                <a:lnTo>
                  <a:pt x="6276736" y="3609977"/>
                </a:lnTo>
                <a:lnTo>
                  <a:pt x="6261619" y="3656014"/>
                </a:lnTo>
                <a:lnTo>
                  <a:pt x="6244823" y="3697289"/>
                </a:lnTo>
                <a:lnTo>
                  <a:pt x="6224668" y="3736977"/>
                </a:lnTo>
                <a:lnTo>
                  <a:pt x="6184358" y="3811589"/>
                </a:lnTo>
                <a:lnTo>
                  <a:pt x="6165882" y="3848102"/>
                </a:lnTo>
                <a:lnTo>
                  <a:pt x="6147406" y="3890964"/>
                </a:lnTo>
                <a:lnTo>
                  <a:pt x="6132291" y="3935414"/>
                </a:lnTo>
                <a:lnTo>
                  <a:pt x="6122213" y="3987802"/>
                </a:lnTo>
                <a:lnTo>
                  <a:pt x="6112135" y="4048127"/>
                </a:lnTo>
                <a:lnTo>
                  <a:pt x="6110455" y="4116389"/>
                </a:lnTo>
                <a:lnTo>
                  <a:pt x="6112135" y="4186239"/>
                </a:lnTo>
                <a:lnTo>
                  <a:pt x="6122213" y="4244977"/>
                </a:lnTo>
                <a:lnTo>
                  <a:pt x="6132291" y="4297364"/>
                </a:lnTo>
                <a:lnTo>
                  <a:pt x="6147406" y="4343402"/>
                </a:lnTo>
                <a:lnTo>
                  <a:pt x="6165882" y="4386264"/>
                </a:lnTo>
                <a:lnTo>
                  <a:pt x="6184358" y="4424364"/>
                </a:lnTo>
                <a:lnTo>
                  <a:pt x="6224668" y="4498977"/>
                </a:lnTo>
                <a:lnTo>
                  <a:pt x="6244823" y="4537077"/>
                </a:lnTo>
                <a:lnTo>
                  <a:pt x="6261619" y="4579939"/>
                </a:lnTo>
                <a:lnTo>
                  <a:pt x="6276736" y="4625977"/>
                </a:lnTo>
                <a:lnTo>
                  <a:pt x="6288493" y="4678364"/>
                </a:lnTo>
                <a:lnTo>
                  <a:pt x="6296891" y="4738689"/>
                </a:lnTo>
                <a:lnTo>
                  <a:pt x="6300250" y="4806952"/>
                </a:lnTo>
                <a:lnTo>
                  <a:pt x="6296891" y="4875214"/>
                </a:lnTo>
                <a:lnTo>
                  <a:pt x="6288493" y="4935539"/>
                </a:lnTo>
                <a:lnTo>
                  <a:pt x="6276736" y="4987927"/>
                </a:lnTo>
                <a:lnTo>
                  <a:pt x="6261619" y="5033964"/>
                </a:lnTo>
                <a:lnTo>
                  <a:pt x="6244823" y="5075239"/>
                </a:lnTo>
                <a:lnTo>
                  <a:pt x="6224668" y="5114927"/>
                </a:lnTo>
                <a:lnTo>
                  <a:pt x="6204513" y="5149852"/>
                </a:lnTo>
                <a:lnTo>
                  <a:pt x="6184358" y="5186364"/>
                </a:lnTo>
                <a:lnTo>
                  <a:pt x="6165882" y="5226052"/>
                </a:lnTo>
                <a:lnTo>
                  <a:pt x="6147406" y="5268914"/>
                </a:lnTo>
                <a:lnTo>
                  <a:pt x="6132291" y="5313364"/>
                </a:lnTo>
                <a:lnTo>
                  <a:pt x="6122213" y="5365752"/>
                </a:lnTo>
                <a:lnTo>
                  <a:pt x="6112135" y="5426077"/>
                </a:lnTo>
                <a:lnTo>
                  <a:pt x="6110455" y="5494339"/>
                </a:lnTo>
                <a:lnTo>
                  <a:pt x="6112135" y="5562602"/>
                </a:lnTo>
                <a:lnTo>
                  <a:pt x="6122213" y="5622927"/>
                </a:lnTo>
                <a:lnTo>
                  <a:pt x="6132291" y="5675314"/>
                </a:lnTo>
                <a:lnTo>
                  <a:pt x="6147406" y="5721352"/>
                </a:lnTo>
                <a:lnTo>
                  <a:pt x="6165882" y="5762627"/>
                </a:lnTo>
                <a:lnTo>
                  <a:pt x="6184358" y="5802314"/>
                </a:lnTo>
                <a:lnTo>
                  <a:pt x="6204513" y="5840414"/>
                </a:lnTo>
                <a:lnTo>
                  <a:pt x="6224668" y="5876927"/>
                </a:lnTo>
                <a:lnTo>
                  <a:pt x="6244823" y="5915027"/>
                </a:lnTo>
                <a:lnTo>
                  <a:pt x="6261619" y="5956302"/>
                </a:lnTo>
                <a:lnTo>
                  <a:pt x="6276736" y="6003927"/>
                </a:lnTo>
                <a:lnTo>
                  <a:pt x="6288493" y="6056314"/>
                </a:lnTo>
                <a:lnTo>
                  <a:pt x="6296891" y="6113464"/>
                </a:lnTo>
                <a:lnTo>
                  <a:pt x="6300250" y="6183314"/>
                </a:lnTo>
                <a:lnTo>
                  <a:pt x="6296891" y="6251577"/>
                </a:lnTo>
                <a:lnTo>
                  <a:pt x="6288493" y="6311902"/>
                </a:lnTo>
                <a:lnTo>
                  <a:pt x="6276736" y="6361114"/>
                </a:lnTo>
                <a:lnTo>
                  <a:pt x="6261619" y="6407152"/>
                </a:lnTo>
                <a:lnTo>
                  <a:pt x="6244823" y="6448427"/>
                </a:lnTo>
                <a:lnTo>
                  <a:pt x="6226348" y="6488114"/>
                </a:lnTo>
                <a:lnTo>
                  <a:pt x="6207872" y="6523039"/>
                </a:lnTo>
                <a:lnTo>
                  <a:pt x="6187717" y="6561139"/>
                </a:lnTo>
                <a:lnTo>
                  <a:pt x="6167562" y="6597652"/>
                </a:lnTo>
                <a:lnTo>
                  <a:pt x="6150766" y="6640514"/>
                </a:lnTo>
                <a:lnTo>
                  <a:pt x="6133970" y="6683377"/>
                </a:lnTo>
                <a:lnTo>
                  <a:pt x="6123892" y="6735764"/>
                </a:lnTo>
                <a:lnTo>
                  <a:pt x="6115495" y="6791327"/>
                </a:lnTo>
                <a:lnTo>
                  <a:pt x="6110455" y="6858002"/>
                </a:lnTo>
                <a:lnTo>
                  <a:pt x="3149600" y="6858002"/>
                </a:lnTo>
                <a:lnTo>
                  <a:pt x="2707087" y="6858002"/>
                </a:lnTo>
                <a:lnTo>
                  <a:pt x="0" y="6858002"/>
                </a:lnTo>
                <a:close/>
              </a:path>
            </a:pathLst>
          </a:custGeom>
          <a:solidFill>
            <a:schemeClr val="accent1"/>
          </a:solidFill>
          <a:ln w="0">
            <a:noFill/>
            <a:prstDash val="solid"/>
            <a:round/>
            <a:headEnd/>
            <a:tailEnd/>
          </a:ln>
        </p:spPr>
      </p:sp>
      <p:sp>
        <p:nvSpPr>
          <p:cNvPr id="2" name="Title 1">
            <a:extLst>
              <a:ext uri="{FF2B5EF4-FFF2-40B4-BE49-F238E27FC236}">
                <a16:creationId xmlns="" xmlns:a16="http://schemas.microsoft.com/office/drawing/2014/main" id="{532059D7-3C2D-C71C-E89C-6B86793A4031}"/>
              </a:ext>
            </a:extLst>
          </p:cNvPr>
          <p:cNvSpPr>
            <a:spLocks noGrp="1"/>
          </p:cNvSpPr>
          <p:nvPr>
            <p:ph type="title"/>
          </p:nvPr>
        </p:nvSpPr>
        <p:spPr>
          <a:xfrm>
            <a:off x="931933" y="1162940"/>
            <a:ext cx="4515598" cy="4532120"/>
          </a:xfrm>
        </p:spPr>
        <p:txBody>
          <a:bodyPr anchor="ctr">
            <a:normAutofit/>
          </a:bodyPr>
          <a:lstStyle/>
          <a:p>
            <a:r>
              <a:rPr lang="en-US" sz="4400" b="1" dirty="0" err="1">
                <a:solidFill>
                  <a:srgbClr val="2A1A00"/>
                </a:solidFill>
                <a:latin typeface="Times New Roman" panose="02020603050405020304" pitchFamily="18" charset="0"/>
                <a:cs typeface="Times New Roman" panose="02020603050405020304" pitchFamily="18" charset="0"/>
              </a:rPr>
              <a:t>Ngôn</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ngữ</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trình</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bày</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trong</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bản</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tự</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công</a:t>
            </a:r>
            <a:r>
              <a:rPr lang="en-US" sz="4400" b="1" dirty="0">
                <a:solidFill>
                  <a:srgbClr val="2A1A00"/>
                </a:solidFill>
                <a:latin typeface="Times New Roman" panose="02020603050405020304" pitchFamily="18" charset="0"/>
                <a:cs typeface="Times New Roman" panose="02020603050405020304" pitchFamily="18" charset="0"/>
              </a:rPr>
              <a:t> </a:t>
            </a:r>
            <a:r>
              <a:rPr lang="en-US" sz="4400" b="1" dirty="0" err="1">
                <a:solidFill>
                  <a:srgbClr val="2A1A00"/>
                </a:solidFill>
                <a:latin typeface="Times New Roman" panose="02020603050405020304" pitchFamily="18" charset="0"/>
                <a:cs typeface="Times New Roman" panose="02020603050405020304" pitchFamily="18" charset="0"/>
              </a:rPr>
              <a:t>bố</a:t>
            </a:r>
            <a:endParaRPr lang="en-US" sz="4400" b="1" dirty="0">
              <a:solidFill>
                <a:srgbClr val="2A1A00"/>
              </a:solidFill>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 xmlns:a16="http://schemas.microsoft.com/office/drawing/2014/main" id="{E3B475C6-1445-41C7-9360-49FD7C1C1E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283464"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 xmlns:a16="http://schemas.microsoft.com/office/drawing/2014/main" id="{844B498E-64CD-7E17-AA7A-793240B6F8C2}"/>
              </a:ext>
            </a:extLst>
          </p:cNvPr>
          <p:cNvSpPr>
            <a:spLocks noGrp="1"/>
          </p:cNvSpPr>
          <p:nvPr>
            <p:ph idx="1"/>
          </p:nvPr>
        </p:nvSpPr>
        <p:spPr>
          <a:xfrm>
            <a:off x="6749271" y="1128451"/>
            <a:ext cx="4680729" cy="4566609"/>
          </a:xfrm>
        </p:spPr>
        <p:txBody>
          <a:bodyPr anchor="ctr">
            <a:normAutofit/>
          </a:bodyPr>
          <a:lstStyle/>
          <a:p>
            <a:pPr marL="0" indent="0">
              <a:buNone/>
            </a:pPr>
            <a:r>
              <a:rPr lang="vi-VN" b="0" i="0" dirty="0">
                <a:solidFill>
                  <a:schemeClr val="tx1"/>
                </a:solidFill>
                <a:effectLst/>
                <a:latin typeface="Times New Roman" panose="02020603050405020304" pitchFamily="18" charset="0"/>
              </a:rPr>
              <a:t>4. Các tài liệu trong hồ sơ tự công bố phải được thể hiện bằng </a:t>
            </a:r>
            <a:r>
              <a:rPr lang="vi-VN" b="1" i="0" dirty="0">
                <a:solidFill>
                  <a:schemeClr val="tx1"/>
                </a:solidFill>
                <a:effectLst/>
                <a:latin typeface="Times New Roman" panose="02020603050405020304" pitchFamily="18" charset="0"/>
              </a:rPr>
              <a:t>tiếng Việt</a:t>
            </a:r>
            <a:r>
              <a:rPr lang="vi-VN" b="0" i="0" dirty="0">
                <a:solidFill>
                  <a:schemeClr val="tx1"/>
                </a:solidFill>
                <a:effectLst/>
                <a:latin typeface="Times New Roman" panose="02020603050405020304" pitchFamily="18" charset="0"/>
              </a:rPr>
              <a:t>; </a:t>
            </a:r>
            <a:endParaRPr lang="en-US" b="0" i="0" dirty="0">
              <a:solidFill>
                <a:schemeClr val="tx1"/>
              </a:solidFill>
              <a:effectLst/>
              <a:latin typeface="Times New Roman" panose="02020603050405020304" pitchFamily="18" charset="0"/>
            </a:endParaRPr>
          </a:p>
          <a:p>
            <a:pPr marL="0" indent="0">
              <a:buNone/>
            </a:pPr>
            <a:r>
              <a:rPr lang="vi-VN" b="0" i="0" dirty="0">
                <a:solidFill>
                  <a:schemeClr val="tx1"/>
                </a:solidFill>
                <a:effectLst/>
                <a:latin typeface="Times New Roman" panose="02020603050405020304" pitchFamily="18" charset="0"/>
              </a:rPr>
              <a:t>trường hợp có tài liệu bằng tiếng nước ngoài thì phải được dịch sang tiếng Việt và được công chứng. Tài liệu phải còn hiệu lực tại thời điểm tự công bố.</a:t>
            </a:r>
            <a:endParaRPr lang="vi-VN" b="0" i="0" dirty="0">
              <a:solidFill>
                <a:schemeClr val="tx1"/>
              </a:solidFill>
              <a:effectLst/>
              <a:latin typeface="Roboto Condensed" panose="02000000000000000000" pitchFamily="2" charset="0"/>
            </a:endParaRPr>
          </a:p>
          <a:p>
            <a:endParaRPr lang="en-US" dirty="0"/>
          </a:p>
        </p:txBody>
      </p:sp>
    </p:spTree>
    <p:extLst>
      <p:ext uri="{BB962C8B-B14F-4D97-AF65-F5344CB8AC3E}">
        <p14:creationId xmlns:p14="http://schemas.microsoft.com/office/powerpoint/2010/main" val="19327841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622AA1-6BFD-3ACA-74FB-30BFD157BE5B}"/>
              </a:ext>
            </a:extLst>
          </p:cNvPr>
          <p:cNvSpPr>
            <a:spLocks noGrp="1"/>
          </p:cNvSpPr>
          <p:nvPr>
            <p:ph type="title"/>
          </p:nvPr>
        </p:nvSpPr>
        <p:spPr>
          <a:xfrm>
            <a:off x="1389412" y="347376"/>
            <a:ext cx="6852004" cy="1362073"/>
          </a:xfrm>
        </p:spPr>
        <p:txBody>
          <a:bodyPr>
            <a:normAutofit fontScale="90000"/>
          </a:bodyPr>
          <a:lstStyle/>
          <a:p>
            <a:r>
              <a:rPr lang="vi-VN" sz="5400" b="0" i="0" dirty="0">
                <a:effectLst/>
                <a:latin typeface="Times New Roman" panose="02020603050405020304" pitchFamily="18" charset="0"/>
              </a:rPr>
              <a:t>tự công bố lại sản phẩm</a:t>
            </a:r>
            <a:endParaRPr lang="en-US" dirty="0"/>
          </a:p>
        </p:txBody>
      </p:sp>
      <p:sp>
        <p:nvSpPr>
          <p:cNvPr id="3" name="Content Placeholder 2">
            <a:extLst>
              <a:ext uri="{FF2B5EF4-FFF2-40B4-BE49-F238E27FC236}">
                <a16:creationId xmlns="" xmlns:a16="http://schemas.microsoft.com/office/drawing/2014/main" id="{3FA5F817-971D-6596-5763-5A4B591E6011}"/>
              </a:ext>
            </a:extLst>
          </p:cNvPr>
          <p:cNvSpPr>
            <a:spLocks noGrp="1"/>
          </p:cNvSpPr>
          <p:nvPr>
            <p:ph idx="1"/>
          </p:nvPr>
        </p:nvSpPr>
        <p:spPr>
          <a:xfrm>
            <a:off x="1389412" y="2276474"/>
            <a:ext cx="6725888" cy="3791817"/>
          </a:xfrm>
        </p:spPr>
        <p:txBody>
          <a:bodyPr>
            <a:normAutofit/>
          </a:bodyPr>
          <a:lstStyle/>
          <a:p>
            <a:pPr marL="0" indent="0">
              <a:lnSpc>
                <a:spcPct val="110000"/>
              </a:lnSpc>
              <a:buNone/>
            </a:pPr>
            <a:r>
              <a:rPr lang="en-US" sz="1900" b="1" i="1" dirty="0">
                <a:solidFill>
                  <a:schemeClr val="tx1"/>
                </a:solidFill>
                <a:effectLst/>
                <a:latin typeface="Times New Roman" panose="02020603050405020304" pitchFamily="18" charset="0"/>
              </a:rPr>
              <a:t>Khi </a:t>
            </a:r>
            <a:r>
              <a:rPr lang="vi-VN" sz="1900" b="1" i="1" dirty="0">
                <a:solidFill>
                  <a:schemeClr val="tx1"/>
                </a:solidFill>
                <a:effectLst/>
                <a:latin typeface="Times New Roman" panose="02020603050405020304" pitchFamily="18" charset="0"/>
              </a:rPr>
              <a:t>có sự thay đổi về</a:t>
            </a:r>
            <a:r>
              <a:rPr lang="en-US" sz="1900" b="1" i="1" dirty="0">
                <a:solidFill>
                  <a:schemeClr val="tx1"/>
                </a:solidFill>
                <a:effectLst/>
                <a:latin typeface="Times New Roman" panose="02020603050405020304" pitchFamily="18" charset="0"/>
              </a:rPr>
              <a:t>:</a:t>
            </a:r>
          </a:p>
          <a:p>
            <a:pPr marL="0" indent="0">
              <a:lnSpc>
                <a:spcPct val="110000"/>
              </a:lnSpc>
              <a:buNone/>
            </a:pPr>
            <a:r>
              <a:rPr lang="en-US" sz="1900" b="0" i="0" dirty="0">
                <a:solidFill>
                  <a:schemeClr val="tx1"/>
                </a:solidFill>
                <a:effectLst/>
                <a:latin typeface="Times New Roman" panose="02020603050405020304" pitchFamily="18" charset="0"/>
              </a:rPr>
              <a:t>T</a:t>
            </a:r>
            <a:r>
              <a:rPr lang="vi-VN" sz="1900" b="0" i="0" dirty="0">
                <a:solidFill>
                  <a:schemeClr val="tx1"/>
                </a:solidFill>
                <a:effectLst/>
                <a:latin typeface="Times New Roman" panose="02020603050405020304" pitchFamily="18" charset="0"/>
              </a:rPr>
              <a:t>ên sản phẩm </a:t>
            </a:r>
            <a:endParaRPr lang="en-US" sz="1900" b="0" i="0" dirty="0">
              <a:solidFill>
                <a:schemeClr val="tx1"/>
              </a:solidFill>
              <a:effectLst/>
              <a:latin typeface="Times New Roman" panose="02020603050405020304" pitchFamily="18" charset="0"/>
            </a:endParaRPr>
          </a:p>
          <a:p>
            <a:pPr marL="0" indent="0">
              <a:lnSpc>
                <a:spcPct val="110000"/>
              </a:lnSpc>
              <a:buNone/>
            </a:pPr>
            <a:r>
              <a:rPr lang="en-US" sz="1900" b="0" i="0" dirty="0">
                <a:solidFill>
                  <a:schemeClr val="tx1"/>
                </a:solidFill>
                <a:effectLst/>
                <a:latin typeface="Times New Roman" panose="02020603050405020304" pitchFamily="18" charset="0"/>
              </a:rPr>
              <a:t>x</a:t>
            </a:r>
            <a:r>
              <a:rPr lang="vi-VN" sz="1900" b="0" i="0" dirty="0">
                <a:solidFill>
                  <a:schemeClr val="tx1"/>
                </a:solidFill>
                <a:effectLst/>
                <a:latin typeface="Times New Roman" panose="02020603050405020304" pitchFamily="18" charset="0"/>
              </a:rPr>
              <a:t>uất xứ, </a:t>
            </a:r>
            <a:endParaRPr lang="en-US" sz="1900" b="0" i="0" dirty="0">
              <a:solidFill>
                <a:schemeClr val="tx1"/>
              </a:solidFill>
              <a:effectLst/>
              <a:latin typeface="Times New Roman" panose="02020603050405020304" pitchFamily="18" charset="0"/>
            </a:endParaRPr>
          </a:p>
          <a:p>
            <a:pPr marL="0" indent="0">
              <a:lnSpc>
                <a:spcPct val="110000"/>
              </a:lnSpc>
              <a:buNone/>
            </a:pPr>
            <a:r>
              <a:rPr lang="en-US" sz="1900" b="0" i="0" dirty="0">
                <a:solidFill>
                  <a:schemeClr val="tx1"/>
                </a:solidFill>
                <a:effectLst/>
                <a:latin typeface="Times New Roman" panose="02020603050405020304" pitchFamily="18" charset="0"/>
              </a:rPr>
              <a:t>T</a:t>
            </a:r>
            <a:r>
              <a:rPr lang="vi-VN" sz="1900" b="0" i="0" dirty="0">
                <a:solidFill>
                  <a:schemeClr val="tx1"/>
                </a:solidFill>
                <a:effectLst/>
                <a:latin typeface="Times New Roman" panose="02020603050405020304" pitchFamily="18" charset="0"/>
              </a:rPr>
              <a:t>hành phần cấu </a:t>
            </a:r>
            <a:r>
              <a:rPr lang="en-US" sz="1900" b="0" i="0" dirty="0" err="1">
                <a:solidFill>
                  <a:schemeClr val="tx1"/>
                </a:solidFill>
                <a:effectLst/>
                <a:latin typeface="Times New Roman" panose="02020603050405020304" pitchFamily="18" charset="0"/>
              </a:rPr>
              <a:t>tạo</a:t>
            </a:r>
            <a:endParaRPr lang="en-US" sz="1900" b="0" i="0" dirty="0">
              <a:solidFill>
                <a:schemeClr val="tx1"/>
              </a:solidFill>
              <a:effectLst/>
              <a:latin typeface="Times New Roman" panose="02020603050405020304" pitchFamily="18" charset="0"/>
            </a:endParaRPr>
          </a:p>
          <a:p>
            <a:pPr marL="0" indent="0">
              <a:lnSpc>
                <a:spcPct val="110000"/>
              </a:lnSpc>
              <a:buNone/>
            </a:pPr>
            <a:endParaRPr lang="en-US" sz="1900" b="0" i="0" dirty="0">
              <a:solidFill>
                <a:schemeClr val="tx1"/>
              </a:solidFill>
              <a:effectLst/>
              <a:latin typeface="Times New Roman" panose="02020603050405020304" pitchFamily="18" charset="0"/>
            </a:endParaRPr>
          </a:p>
          <a:p>
            <a:pPr marL="0" indent="0">
              <a:lnSpc>
                <a:spcPct val="110000"/>
              </a:lnSpc>
              <a:buNone/>
            </a:pPr>
            <a:r>
              <a:rPr lang="vi-VN" sz="1900" b="1" i="1" dirty="0">
                <a:solidFill>
                  <a:schemeClr val="tx1"/>
                </a:solidFill>
                <a:effectLst/>
                <a:latin typeface="Times New Roman" panose="02020603050405020304" pitchFamily="18" charset="0"/>
              </a:rPr>
              <a:t>Các trường hợp có sự thay đổi khác, tổ chức, cá nhân thông báo bằng văn bản về nội dung thay đổi đến cơ quan quản lý nhà nước có thẩm quyền và được sản xuất, kinh doanh sản phẩm ngay sau khi gửi thông báo.</a:t>
            </a:r>
            <a:endParaRPr lang="en-US" sz="1900" b="1" i="1" dirty="0">
              <a:solidFill>
                <a:schemeClr val="tx1"/>
              </a:solidFill>
              <a:effectLst/>
              <a:latin typeface="Times New Roman" panose="02020603050405020304" pitchFamily="18" charset="0"/>
            </a:endParaRPr>
          </a:p>
          <a:p>
            <a:pPr>
              <a:lnSpc>
                <a:spcPct val="110000"/>
              </a:lnSpc>
            </a:pPr>
            <a:endParaRPr lang="en-US" sz="1900" b="0" i="0" dirty="0">
              <a:solidFill>
                <a:schemeClr val="tx1"/>
              </a:solidFill>
              <a:effectLst/>
              <a:latin typeface="Times New Roman" panose="02020603050405020304" pitchFamily="18" charset="0"/>
            </a:endParaRPr>
          </a:p>
          <a:p>
            <a:pPr>
              <a:lnSpc>
                <a:spcPct val="110000"/>
              </a:lnSpc>
            </a:pPr>
            <a:endParaRPr lang="vi-VN" sz="1900" b="0" i="0" dirty="0">
              <a:effectLst/>
              <a:latin typeface="Roboto Condensed" panose="02000000000000000000" pitchFamily="2" charset="0"/>
            </a:endParaRPr>
          </a:p>
          <a:p>
            <a:pPr marL="0" indent="0">
              <a:lnSpc>
                <a:spcPct val="110000"/>
              </a:lnSpc>
              <a:buNone/>
            </a:pPr>
            <a:endParaRPr lang="en-US" sz="1900" dirty="0"/>
          </a:p>
        </p:txBody>
      </p:sp>
      <p:pic>
        <p:nvPicPr>
          <p:cNvPr id="7" name="Graphic 6" descr="Four Leaf Clover outline">
            <a:hlinkClick r:id="rId2" action="ppaction://hlinkfile"/>
            <a:extLst>
              <a:ext uri="{FF2B5EF4-FFF2-40B4-BE49-F238E27FC236}">
                <a16:creationId xmlns="" xmlns:a16="http://schemas.microsoft.com/office/drawing/2014/main" id="{81E21557-9760-E309-0091-0F985E0CD4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8115300" y="1790698"/>
            <a:ext cx="3276600" cy="3276600"/>
          </a:xfrm>
          <a:prstGeom prst="rect">
            <a:avLst/>
          </a:prstGeom>
        </p:spPr>
      </p:pic>
    </p:spTree>
    <p:extLst>
      <p:ext uri="{BB962C8B-B14F-4D97-AF65-F5344CB8AC3E}">
        <p14:creationId xmlns:p14="http://schemas.microsoft.com/office/powerpoint/2010/main" val="3021651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1B0A7D14-7B67-4022-A8BE-1CCD4A0F1B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 xmlns:a16="http://schemas.microsoft.com/office/drawing/2014/main" id="{A0DFBED9-29A5-D13F-2EC5-DE275385DE70}"/>
              </a:ext>
            </a:extLst>
          </p:cNvPr>
          <p:cNvSpPr>
            <a:spLocks noGrp="1"/>
          </p:cNvSpPr>
          <p:nvPr>
            <p:ph type="title"/>
          </p:nvPr>
        </p:nvSpPr>
        <p:spPr>
          <a:xfrm>
            <a:off x="1251678" y="382385"/>
            <a:ext cx="10178322" cy="1492132"/>
          </a:xfrm>
        </p:spPr>
        <p:txBody>
          <a:bodyPr anchor="ctr">
            <a:normAutofit/>
          </a:bodyPr>
          <a:lstStyle/>
          <a:p>
            <a:r>
              <a:rPr lang="en-US" dirty="0" err="1">
                <a:solidFill>
                  <a:schemeClr val="tx1"/>
                </a:solidFill>
                <a:latin typeface="Algerian" panose="04020705040A02060702" pitchFamily="82" charset="0"/>
                <a:cs typeface="Times New Roman" panose="02020603050405020304" pitchFamily="18" charset="0"/>
              </a:rPr>
              <a:t>Căn</a:t>
            </a:r>
            <a:r>
              <a:rPr lang="en-US" dirty="0">
                <a:solidFill>
                  <a:schemeClr val="tx1"/>
                </a:solidFill>
                <a:latin typeface="Algerian" panose="04020705040A02060702" pitchFamily="82" charset="0"/>
                <a:cs typeface="Times New Roman" panose="02020603050405020304" pitchFamily="18" charset="0"/>
              </a:rPr>
              <a:t> </a:t>
            </a:r>
            <a:r>
              <a:rPr lang="en-US" dirty="0" err="1">
                <a:solidFill>
                  <a:schemeClr val="tx1"/>
                </a:solidFill>
                <a:latin typeface="Algerian" panose="04020705040A02060702" pitchFamily="82" charset="0"/>
                <a:cs typeface="Times New Roman" panose="02020603050405020304" pitchFamily="18" charset="0"/>
              </a:rPr>
              <a:t>cứ</a:t>
            </a:r>
            <a:r>
              <a:rPr lang="en-US" dirty="0">
                <a:solidFill>
                  <a:schemeClr val="tx1"/>
                </a:solidFill>
                <a:latin typeface="Algerian" panose="04020705040A02060702" pitchFamily="82" charset="0"/>
                <a:cs typeface="Times New Roman" panose="02020603050405020304" pitchFamily="18" charset="0"/>
              </a:rPr>
              <a:t> </a:t>
            </a:r>
            <a:r>
              <a:rPr lang="en-US" dirty="0" err="1">
                <a:solidFill>
                  <a:schemeClr val="tx1"/>
                </a:solidFill>
                <a:latin typeface="Algerian" panose="04020705040A02060702" pitchFamily="82" charset="0"/>
                <a:cs typeface="Times New Roman" panose="02020603050405020304" pitchFamily="18" charset="0"/>
              </a:rPr>
              <a:t>pháp</a:t>
            </a:r>
            <a:r>
              <a:rPr lang="en-US" dirty="0">
                <a:solidFill>
                  <a:schemeClr val="tx1"/>
                </a:solidFill>
                <a:latin typeface="Algerian" panose="04020705040A02060702" pitchFamily="82" charset="0"/>
                <a:cs typeface="Times New Roman" panose="02020603050405020304" pitchFamily="18" charset="0"/>
              </a:rPr>
              <a:t> </a:t>
            </a:r>
            <a:r>
              <a:rPr lang="en-US" dirty="0" err="1">
                <a:solidFill>
                  <a:schemeClr val="tx1"/>
                </a:solidFill>
                <a:latin typeface="Algerian" panose="04020705040A02060702" pitchFamily="82" charset="0"/>
                <a:cs typeface="Times New Roman" panose="02020603050405020304" pitchFamily="18" charset="0"/>
              </a:rPr>
              <a:t>lý</a:t>
            </a:r>
            <a:endParaRPr lang="en-US" dirty="0">
              <a:solidFill>
                <a:schemeClr val="tx1"/>
              </a:solidFill>
              <a:latin typeface="Algerian" panose="04020705040A02060702" pitchFamily="82" charset="0"/>
              <a:cs typeface="Times New Roman" panose="02020603050405020304" pitchFamily="18" charset="0"/>
            </a:endParaRPr>
          </a:p>
        </p:txBody>
      </p:sp>
      <p:sp>
        <p:nvSpPr>
          <p:cNvPr id="11" name="Freeform 6">
            <a:extLst>
              <a:ext uri="{FF2B5EF4-FFF2-40B4-BE49-F238E27FC236}">
                <a16:creationId xmlns="" xmlns:a16="http://schemas.microsoft.com/office/drawing/2014/main" id="{AB09A9E8-BF27-4613-A775-071F08208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 xmlns:a16="http://schemas.microsoft.com/office/drawing/2014/main" id="{C3AFE299-6F79-44AF-9A77-2DC2DC1F846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 xmlns:a16="http://schemas.microsoft.com/office/drawing/2014/main" id="{29A549B6-806B-F0A4-8D65-0439393577E6}"/>
              </a:ext>
            </a:extLst>
          </p:cNvPr>
          <p:cNvGraphicFramePr>
            <a:graphicFrameLocks noGrp="1"/>
          </p:cNvGraphicFramePr>
          <p:nvPr>
            <p:ph idx="1"/>
            <p:extLst>
              <p:ext uri="{D42A27DB-BD31-4B8C-83A1-F6EECF244321}">
                <p14:modId xmlns:p14="http://schemas.microsoft.com/office/powerpoint/2010/main" val="2155569052"/>
              </p:ext>
            </p:extLst>
          </p:nvPr>
        </p:nvGraphicFramePr>
        <p:xfrm>
          <a:off x="1250950" y="2286000"/>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8605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1B0A7D14-7B67-4022-A8BE-1CCD4A0F1B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 xmlns:a16="http://schemas.microsoft.com/office/drawing/2014/main" id="{6A191603-D056-4B2D-E93D-14CD0EF3ECA7}"/>
              </a:ext>
            </a:extLst>
          </p:cNvPr>
          <p:cNvSpPr>
            <a:spLocks noGrp="1"/>
          </p:cNvSpPr>
          <p:nvPr>
            <p:ph type="title"/>
          </p:nvPr>
        </p:nvSpPr>
        <p:spPr>
          <a:xfrm>
            <a:off x="1251678" y="382385"/>
            <a:ext cx="10178322" cy="1492132"/>
          </a:xfrm>
        </p:spPr>
        <p:txBody>
          <a:bodyPr anchor="ctr">
            <a:normAutofit/>
          </a:bodyPr>
          <a:lstStyle/>
          <a:p>
            <a:r>
              <a:rPr lang="vi-VN" sz="4000" b="0" i="0">
                <a:effectLst/>
                <a:latin typeface="Times New Roman" panose="02020603050405020304" pitchFamily="18" charset="0"/>
              </a:rPr>
              <a:t>1. </a:t>
            </a:r>
            <a:r>
              <a:rPr lang="en-US" sz="4000" b="0" i="0">
                <a:effectLst/>
                <a:latin typeface="Times New Roman" panose="02020603050405020304" pitchFamily="18" charset="0"/>
              </a:rPr>
              <a:t>CÁC SẢN PHẨM </a:t>
            </a:r>
            <a:r>
              <a:rPr lang="vi-VN" sz="4000" b="0" i="0">
                <a:effectLst/>
                <a:latin typeface="Times New Roman" panose="02020603050405020304" pitchFamily="18" charset="0"/>
              </a:rPr>
              <a:t>thực phẩm thực hiện tự công bố</a:t>
            </a:r>
            <a:r>
              <a:rPr lang="en-US" sz="4000" b="0" i="0">
                <a:effectLst/>
                <a:latin typeface="Times New Roman" panose="02020603050405020304" pitchFamily="18" charset="0"/>
              </a:rPr>
              <a:t> SẢN PHẨM</a:t>
            </a:r>
            <a:endParaRPr lang="en-US" sz="4000"/>
          </a:p>
        </p:txBody>
      </p:sp>
      <p:sp>
        <p:nvSpPr>
          <p:cNvPr id="11" name="Freeform 6">
            <a:extLst>
              <a:ext uri="{FF2B5EF4-FFF2-40B4-BE49-F238E27FC236}">
                <a16:creationId xmlns="" xmlns:a16="http://schemas.microsoft.com/office/drawing/2014/main" id="{AB09A9E8-BF27-4613-A775-071F08208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 xmlns:a16="http://schemas.microsoft.com/office/drawing/2014/main" id="{C3AFE299-6F79-44AF-9A77-2DC2DC1F846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 xmlns:a16="http://schemas.microsoft.com/office/drawing/2014/main" id="{0545529B-7DD8-10A1-9CDA-BC3368DEC0F9}"/>
              </a:ext>
            </a:extLst>
          </p:cNvPr>
          <p:cNvGraphicFramePr>
            <a:graphicFrameLocks noGrp="1"/>
          </p:cNvGraphicFramePr>
          <p:nvPr>
            <p:ph idx="1"/>
            <p:extLst>
              <p:ext uri="{D42A27DB-BD31-4B8C-83A1-F6EECF244321}">
                <p14:modId xmlns:p14="http://schemas.microsoft.com/office/powerpoint/2010/main" val="2713765605"/>
              </p:ext>
            </p:extLst>
          </p:nvPr>
        </p:nvGraphicFramePr>
        <p:xfrm>
          <a:off x="1250950" y="2286000"/>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7091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1B0A7D14-7B67-4022-A8BE-1CCD4A0F1B0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 xmlns:a16="http://schemas.microsoft.com/office/drawing/2014/main" id="{7884AB62-FE57-6C6C-C256-66C00B101F0D}"/>
              </a:ext>
            </a:extLst>
          </p:cNvPr>
          <p:cNvSpPr>
            <a:spLocks noGrp="1"/>
          </p:cNvSpPr>
          <p:nvPr>
            <p:ph type="title"/>
          </p:nvPr>
        </p:nvSpPr>
        <p:spPr>
          <a:xfrm>
            <a:off x="1251678" y="382385"/>
            <a:ext cx="10178322" cy="1492132"/>
          </a:xfrm>
        </p:spPr>
        <p:txBody>
          <a:bodyPr anchor="ctr">
            <a:normAutofit/>
          </a:bodyPr>
          <a:lstStyle/>
          <a:p>
            <a:r>
              <a:rPr lang="vi-VN" sz="4400" b="0" i="0" dirty="0">
                <a:effectLst/>
                <a:latin typeface="Times New Roman" panose="02020603050405020304" pitchFamily="18" charset="0"/>
              </a:rPr>
              <a:t>2. Hồ sơ tự công bố sản phẩm</a:t>
            </a:r>
            <a:endParaRPr lang="en-US" sz="4400" dirty="0"/>
          </a:p>
        </p:txBody>
      </p:sp>
      <p:sp>
        <p:nvSpPr>
          <p:cNvPr id="11" name="Freeform 6">
            <a:extLst>
              <a:ext uri="{FF2B5EF4-FFF2-40B4-BE49-F238E27FC236}">
                <a16:creationId xmlns="" xmlns:a16="http://schemas.microsoft.com/office/drawing/2014/main" id="{AB09A9E8-BF27-4613-A775-071F082083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 xmlns:a16="http://schemas.microsoft.com/office/drawing/2014/main" id="{C3AFE299-6F79-44AF-9A77-2DC2DC1F846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 xmlns:a16="http://schemas.microsoft.com/office/drawing/2014/main" id="{B318B68B-70BC-F1E3-AF89-046352AA033D}"/>
              </a:ext>
            </a:extLst>
          </p:cNvPr>
          <p:cNvGraphicFramePr>
            <a:graphicFrameLocks noGrp="1"/>
          </p:cNvGraphicFramePr>
          <p:nvPr>
            <p:ph idx="1"/>
            <p:extLst>
              <p:ext uri="{D42A27DB-BD31-4B8C-83A1-F6EECF244321}">
                <p14:modId xmlns:p14="http://schemas.microsoft.com/office/powerpoint/2010/main" val="3485047657"/>
              </p:ext>
            </p:extLst>
          </p:nvPr>
        </p:nvGraphicFramePr>
        <p:xfrm>
          <a:off x="1250950" y="1626919"/>
          <a:ext cx="10179050" cy="4750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79309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4457" y="283029"/>
            <a:ext cx="6749143" cy="623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0164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686" y="348343"/>
            <a:ext cx="8360228" cy="600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589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8029" y="272143"/>
            <a:ext cx="8360228" cy="592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0961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2829" y="293914"/>
            <a:ext cx="8752113" cy="5925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319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457" y="337457"/>
            <a:ext cx="5590495" cy="6259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337457"/>
            <a:ext cx="5040085" cy="6259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3123654"/>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Badge</Template>
  <TotalTime>103</TotalTime>
  <Words>467</Words>
  <Application>Microsoft Office PowerPoint</Application>
  <PresentationFormat>Custom</PresentationFormat>
  <Paragraphs>27</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Badge</vt:lpstr>
      <vt:lpstr>HƯỚNG DẪN TỰ CÔNG BỐ SẢN PHẨM THỰC PHẨM</vt:lpstr>
      <vt:lpstr>Căn cứ pháp lý</vt:lpstr>
      <vt:lpstr>1. CÁC SẢN PHẨM thực phẩm thực hiện tự công bố SẢN PHẨM</vt:lpstr>
      <vt:lpstr>2. Hồ sơ tự công bố sản phẩm</vt:lpstr>
      <vt:lpstr>PowerPoint Presentation</vt:lpstr>
      <vt:lpstr>PowerPoint Presentation</vt:lpstr>
      <vt:lpstr>PowerPoint Presentation</vt:lpstr>
      <vt:lpstr>PowerPoint Presentation</vt:lpstr>
      <vt:lpstr>PowerPoint Presentation</vt:lpstr>
      <vt:lpstr>3. tự công bố sản phẩm được thực hiện theo trình tự như sau: </vt:lpstr>
      <vt:lpstr>Ngôn ngữ trình bày trong bản tự công bố</vt:lpstr>
      <vt:lpstr>tự công bố lại sản phẩm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HƯỚNG DẪN TỰ CÔNG BỐ SẢN PHẨM THỰC PHẨM</dc:title>
  <dc:creator>Yen Phan</dc:creator>
  <cp:lastModifiedBy>AutoBVT</cp:lastModifiedBy>
  <cp:revision>16</cp:revision>
  <dcterms:created xsi:type="dcterms:W3CDTF">2022-11-21T13:59:20Z</dcterms:created>
  <dcterms:modified xsi:type="dcterms:W3CDTF">2024-11-05T01:56:10Z</dcterms:modified>
</cp:coreProperties>
</file>