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5"/>
  </p:notesMasterIdLst>
  <p:sldIdLst>
    <p:sldId id="273" r:id="rId5"/>
    <p:sldId id="400" r:id="rId6"/>
    <p:sldId id="2076" r:id="rId7"/>
    <p:sldId id="2077" r:id="rId8"/>
    <p:sldId id="2096" r:id="rId9"/>
    <p:sldId id="2080" r:id="rId10"/>
    <p:sldId id="2098" r:id="rId11"/>
    <p:sldId id="2082" r:id="rId12"/>
    <p:sldId id="2102" r:id="rId13"/>
    <p:sldId id="2086" r:id="rId14"/>
    <p:sldId id="2103" r:id="rId15"/>
    <p:sldId id="2087" r:id="rId16"/>
    <p:sldId id="2104" r:id="rId17"/>
    <p:sldId id="2088" r:id="rId18"/>
    <p:sldId id="2089" r:id="rId19"/>
    <p:sldId id="2105" r:id="rId20"/>
    <p:sldId id="2106" r:id="rId21"/>
    <p:sldId id="2107" r:id="rId22"/>
    <p:sldId id="2090" r:id="rId23"/>
    <p:sldId id="205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19" autoAdjust="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ACF30-E36A-4C22-82C7-E073346193A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DF13F-5E87-4537-A598-4FE1EE37E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58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90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224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84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556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461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599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=""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=""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98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5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00824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xetnghiemditruyen.vn/wp-content/uploads/2015/03/methanol.pn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xetnghiemditruyen.vn/wp-content/uploads/2015/03/foocmon.pn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xetnghiemditruyen.vn/wp-content/uploads/2015/03/pham-mau.pn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xetnghiemditruyen.vn/wp-content/uploads/2015/03/Untitled.pn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xetnghiemditruyen.vn/wp-content/uploads/2015/03/giam.pn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xetnghiemditruyen.vn/wp-content/uploads/2015/03/dau-mo-oi-khet.pn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="" xmlns:a16="http://schemas.microsoft.com/office/drawing/2014/main" id="{42D4960A-896E-4F6B-BF65-B4662AC9DEB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5684944A-8803-462C-84C5-4576C56A77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119870" y="457199"/>
            <a:ext cx="3618827" cy="48224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72723" y="949647"/>
            <a:ext cx="3202016" cy="4198288"/>
          </a:xfrm>
        </p:spPr>
        <p:txBody>
          <a:bodyPr anchor="ctr">
            <a:normAutofit/>
          </a:bodyPr>
          <a:lstStyle/>
          <a:p>
            <a:r>
              <a:rPr lang="nl-NL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SỬ DỤNG TEST NHANH KIỂM TRA  AN TOÀN THỰC PHẨM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DF55033-2817-4239-BCAD-E4A355FB0FD2}"/>
              </a:ext>
            </a:extLst>
          </p:cNvPr>
          <p:cNvSpPr txBox="1"/>
          <p:nvPr/>
        </p:nvSpPr>
        <p:spPr>
          <a:xfrm>
            <a:off x="2753833" y="637678"/>
            <a:ext cx="5691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CHI CỤC AN TOÀN VỆ SINH THỰC </a:t>
            </a:r>
            <a:r>
              <a:rPr lang="en-US" sz="1600" b="1" smtClean="0">
                <a:latin typeface="Arial" panose="020B0604020202020204" pitchFamily="34" charset="0"/>
                <a:cs typeface="Arial" panose="020B0604020202020204" pitchFamily="34" charset="0"/>
              </a:rPr>
              <a:t>PHẨM </a:t>
            </a:r>
            <a:r>
              <a:rPr lang="en-US" sz="1600" b="1" smtClean="0">
                <a:latin typeface="Arial" panose="020B0604020202020204" pitchFamily="34" charset="0"/>
                <a:cs typeface="Arial" panose="020B0604020202020204" pitchFamily="34" charset="0"/>
              </a:rPr>
              <a:t>LAI CHÂU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ntroduction to Biological Food Hazards">
            <a:extLst>
              <a:ext uri="{FF2B5EF4-FFF2-40B4-BE49-F238E27FC236}">
                <a16:creationId xmlns="" xmlns:a16="http://schemas.microsoft.com/office/drawing/2014/main" id="{9D340FA8-1CC4-4A05-BC79-02E687C60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1" y="1483896"/>
            <a:ext cx="7828320" cy="487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Ảnh hồ sơ của bạ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1" y="95693"/>
            <a:ext cx="2159928" cy="138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0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36" y="523113"/>
            <a:ext cx="11029616" cy="593245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METANOL TRONG R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ỢU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F595B6BB-2299-482D-8F23-0F4C285C9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944" y="1457335"/>
            <a:ext cx="10544008" cy="1828799"/>
          </a:xfrm>
        </p:spPr>
        <p:txBody>
          <a:bodyPr>
            <a:normAutofit/>
          </a:bodyPr>
          <a:lstStyle/>
          <a:p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KMnO</a:t>
            </a:r>
            <a:r>
              <a:rPr lang="en-US" sz="2400" baseline="-25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metanol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oxy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hoá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formaldehyd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cromotropic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tím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methanol">
            <a:hlinkClick r:id="rId2"/>
            <a:extLst>
              <a:ext uri="{FF2B5EF4-FFF2-40B4-BE49-F238E27FC236}">
                <a16:creationId xmlns="" xmlns:a16="http://schemas.microsoft.com/office/drawing/2014/main" id="{D609D96F-B0B5-4AB6-93F8-25E7701D57BF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6975" y="3429000"/>
            <a:ext cx="5048959" cy="290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6ED9E42-521C-4452-A306-90A89151EC68}"/>
              </a:ext>
            </a:extLst>
          </p:cNvPr>
          <p:cNvSpPr/>
          <p:nvPr/>
        </p:nvSpPr>
        <p:spPr>
          <a:xfrm>
            <a:off x="917944" y="3627111"/>
            <a:ext cx="5964864" cy="1482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>
              <a:lnSpc>
                <a:spcPct val="130000"/>
              </a:lnSpc>
              <a:buNone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Metanol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rượu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30000"/>
              </a:lnSpc>
              <a:buNone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0.06%</a:t>
            </a:r>
          </a:p>
        </p:txBody>
      </p:sp>
    </p:spTree>
    <p:extLst>
      <p:ext uri="{BB962C8B-B14F-4D97-AF65-F5344CB8AC3E}">
        <p14:creationId xmlns:p14="http://schemas.microsoft.com/office/powerpoint/2010/main" val="13749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36" y="617095"/>
            <a:ext cx="11029616" cy="478058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FORMALDEHYDE (FORMOL)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907FBC3-8B1D-E51B-BC6F-C993287E6074}"/>
              </a:ext>
            </a:extLst>
          </p:cNvPr>
          <p:cNvSpPr txBox="1"/>
          <p:nvPr/>
        </p:nvSpPr>
        <p:spPr>
          <a:xfrm>
            <a:off x="293915" y="1090030"/>
            <a:ext cx="8316685" cy="5789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Formon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hay formalin: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trùng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cao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nên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diệt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vi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khuẩn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dung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môi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vệ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chức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nghiệm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ột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sở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xuất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formon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bánh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phở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hải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thịt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,…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ảnh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hưởng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nghiêm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tới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sức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khoẻ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tiêu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Formon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viêm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niêm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mạc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rối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tiêu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hoá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kích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thích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hô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hấp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viêm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da,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nồng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cao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Formon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phép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hoặc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biến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TP</a:t>
            </a:r>
            <a:endParaRPr lang="en-US" sz="2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Sợi phở tươi-Cung cấp bánh phở sạch giá tốt | Gia Đức Trí Food">
            <a:extLst>
              <a:ext uri="{FF2B5EF4-FFF2-40B4-BE49-F238E27FC236}">
                <a16:creationId xmlns="" xmlns:a16="http://schemas.microsoft.com/office/drawing/2014/main" id="{9E3D933C-BC9C-8065-B473-753B34A75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546" y="1351410"/>
            <a:ext cx="3073713" cy="240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Trong Bánh Phở Có Formol - Người Tiêu Dùng Hoang Mang">
            <a:extLst>
              <a:ext uri="{FF2B5EF4-FFF2-40B4-BE49-F238E27FC236}">
                <a16:creationId xmlns="" xmlns:a16="http://schemas.microsoft.com/office/drawing/2014/main" id="{4FD3B9A0-3AF4-811D-2CE4-ED4D9A210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546" y="3984829"/>
            <a:ext cx="3160211" cy="262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7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36" y="617095"/>
            <a:ext cx="11029616" cy="478058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FORMALDEHYDE (FORMOL)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1428736"/>
            <a:ext cx="11029616" cy="3152392"/>
          </a:xfrm>
        </p:spPr>
        <p:txBody>
          <a:bodyPr>
            <a:norm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codein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morphin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acid sulfuric,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formaldehyd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tím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 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Formaldehyd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thịt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tươi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phở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bún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50 mg/kg</a:t>
            </a:r>
          </a:p>
        </p:txBody>
      </p:sp>
      <p:pic>
        <p:nvPicPr>
          <p:cNvPr id="4" name="Picture 3" descr="foocmon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0451" y="4006948"/>
            <a:ext cx="4722954" cy="256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0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176" y="568392"/>
            <a:ext cx="11029616" cy="560364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PHẨM MÀU KIỀM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8CE1F76-57E3-53F0-7944-25B9B3E72554}"/>
              </a:ext>
            </a:extLst>
          </p:cNvPr>
          <p:cNvSpPr txBox="1"/>
          <p:nvPr/>
        </p:nvSpPr>
        <p:spPr>
          <a:xfrm>
            <a:off x="707443" y="1431646"/>
            <a:ext cx="6858127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TP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sắc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hấp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dẫn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hơn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tăng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dẫn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xuất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than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đá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phép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TP.</a:t>
            </a:r>
            <a:endParaRPr lang="en-US" sz="2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ảnh</a:t>
            </a:r>
            <a:r>
              <a:rPr lang="en-US" sz="22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hưởng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nhiều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sức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khoẻ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nhiều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khả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năng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Rhodamin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B, </a:t>
            </a:r>
            <a:r>
              <a:rPr lang="en-US" sz="2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sudan</a:t>
            </a:r>
            <a:r>
              <a:rPr lang="en-US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Auramin</a:t>
            </a:r>
            <a:r>
              <a:rPr lang="en-US" sz="2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O…</a:t>
            </a:r>
            <a:endParaRPr lang="en-US" sz="2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Không sử dụng phẩm màu độc hại, các chất phụ gia, hóa chất ngoài danh mục  cho phép trong sản xuất, chế biến thực phẩm.">
            <a:extLst>
              <a:ext uri="{FF2B5EF4-FFF2-40B4-BE49-F238E27FC236}">
                <a16:creationId xmlns="" xmlns:a16="http://schemas.microsoft.com/office/drawing/2014/main" id="{21173D55-33FD-1512-AF14-ED8A52565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524" y="1641711"/>
            <a:ext cx="3431848" cy="209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hẩm màu hóa học hủy hoại sức khỏe con người như thế nào? - Báo Người lao  động">
            <a:extLst>
              <a:ext uri="{FF2B5EF4-FFF2-40B4-BE49-F238E27FC236}">
                <a16:creationId xmlns="" xmlns:a16="http://schemas.microsoft.com/office/drawing/2014/main" id="{BB108034-0D19-C81B-95AF-456B151FB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525" y="3867668"/>
            <a:ext cx="3431847" cy="255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3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176" y="568392"/>
            <a:ext cx="11029616" cy="560364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PHẨM MÀU KIỀM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955" y="1345895"/>
            <a:ext cx="10882064" cy="24048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2200" i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Phẩm màu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tan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 trong nước hay trong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ethanol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. Dung dịch phẩm màu này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 cho tác dụng với amoniac sẽ làm giải phóng chất màu kiềm của phẩm màu.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200" dirty="0">
                <a:latin typeface="Arial" panose="020B0604020202020204" pitchFamily="34" charset="0"/>
                <a:cs typeface="Arial" panose="020B0604020202020204" pitchFamily="34" charset="0"/>
              </a:rPr>
              <a:t>ether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chiết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khỏi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lắc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lắng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tách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gạn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ether. Cho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ether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acid acetic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loãng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(5%)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lắc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 Khi dung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acid acetic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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phẩm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có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tính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kiềm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8E3E877-0CF8-47D9-BAAC-FA635A546EC5}"/>
              </a:ext>
            </a:extLst>
          </p:cNvPr>
          <p:cNvSpPr/>
          <p:nvPr/>
        </p:nvSpPr>
        <p:spPr>
          <a:xfrm>
            <a:off x="825985" y="3967897"/>
            <a:ext cx="4788006" cy="22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kiềm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TP: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kẹo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mứt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dưa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5mg/kg</a:t>
            </a:r>
          </a:p>
        </p:txBody>
      </p:sp>
      <p:pic>
        <p:nvPicPr>
          <p:cNvPr id="6" name="Picture 5" descr="pham mau">
            <a:hlinkClick r:id="rId2"/>
            <a:extLst>
              <a:ext uri="{FF2B5EF4-FFF2-40B4-BE49-F238E27FC236}">
                <a16:creationId xmlns="" xmlns:a16="http://schemas.microsoft.com/office/drawing/2014/main" id="{FC62DC45-7401-4BE9-B824-4C1FE7AD1B8C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8244" y="3700778"/>
            <a:ext cx="4676435" cy="295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180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33" y="634368"/>
            <a:ext cx="11029616" cy="56311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HÀN THE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FE0B5C9-7284-BB5E-6C18-620966CDA4C2}"/>
              </a:ext>
            </a:extLst>
          </p:cNvPr>
          <p:cNvSpPr txBox="1"/>
          <p:nvPr/>
        </p:nvSpPr>
        <p:spPr>
          <a:xfrm>
            <a:off x="464233" y="1309518"/>
            <a:ext cx="8448507" cy="5313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muối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axit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boric (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Natri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borat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Na</a:t>
            </a:r>
            <a:r>
              <a:rPr lang="en-US" sz="20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en-US" sz="20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en-US" sz="20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phụ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cấm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giò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chả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như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bánh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đúc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bánh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bánh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cuốn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.... </a:t>
            </a:r>
          </a:p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không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đào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thải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hết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mà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lũy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khoảng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15%.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rất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thận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viêm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dày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ruột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nôn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mửa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thoái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liều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trẻ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chứa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liều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1-2g/kg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trọng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sẽ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tử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vòng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7-10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giờ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tùy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khối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hấp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thụ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13314" name="Picture 2" descr="Cách làm bánh đúc lạc thơm ngon đơn giản dễ làm cho gia đình">
            <a:extLst>
              <a:ext uri="{FF2B5EF4-FFF2-40B4-BE49-F238E27FC236}">
                <a16:creationId xmlns="" xmlns:a16="http://schemas.microsoft.com/office/drawing/2014/main" id="{846F8053-3EBB-BDAC-3596-B821A1AE7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2748" y="2150435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ông Thức Làm Giò Lụa Đơn Giản Vẫn Ngon Tuyệt">
            <a:extLst>
              <a:ext uri="{FF2B5EF4-FFF2-40B4-BE49-F238E27FC236}">
                <a16:creationId xmlns="" xmlns:a16="http://schemas.microsoft.com/office/drawing/2014/main" id="{2209FFD4-6B61-2F51-DC3E-FDC569BD8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2748" y="4301203"/>
            <a:ext cx="2888896" cy="192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50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33" y="634368"/>
            <a:ext cx="11029616" cy="56311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HÀN THE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521" y="1340768"/>
            <a:ext cx="10675087" cy="3168352"/>
          </a:xfrm>
        </p:spPr>
        <p:txBody>
          <a:bodyPr>
            <a:norm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Natri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tetraborat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acid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curcumin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rosocyamin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Căn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</a:p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TP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giò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bánh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đúc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0"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50 mg/kg </a:t>
            </a:r>
          </a:p>
        </p:txBody>
      </p:sp>
      <p:pic>
        <p:nvPicPr>
          <p:cNvPr id="4" name="Picture 3" descr="Untitled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6977" y="4113810"/>
            <a:ext cx="4646428" cy="244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0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33" y="634368"/>
            <a:ext cx="11029616" cy="56311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Ure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FE0B5C9-7284-BB5E-6C18-620966CDA4C2}"/>
              </a:ext>
            </a:extLst>
          </p:cNvPr>
          <p:cNvSpPr txBox="1"/>
          <p:nvPr/>
        </p:nvSpPr>
        <p:spPr>
          <a:xfrm>
            <a:off x="0" y="1152779"/>
            <a:ext cx="7847213" cy="5681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Urea là </a:t>
            </a:r>
            <a:r>
              <a:rPr lang="vi-VN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chất hữu </a:t>
            </a:r>
            <a:r>
              <a:rPr lang="vi-VN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ơ, </a:t>
            </a:r>
            <a:r>
              <a:rPr lang="vi-VN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công </a:t>
            </a: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thức (NH</a:t>
            </a:r>
            <a:r>
              <a:rPr lang="vi-VN" sz="2200" b="0" i="0" baseline="-2500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vi-VN" sz="2200" b="0" i="0" baseline="-2500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CO, trong nước, urea bị thủy phân dần dần thành ammonium carbonat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 Urea được sử dụng làm nguyên liệu sản xuất chất dẻo; là một loại phân bón cho cây trồng chúng cung cấp một nguồn đạm cố định giúp sự tăng trưởng của thực vật. </a:t>
            </a:r>
          </a:p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Urea bị lạm dụng sử dụng trong bảo quản </a:t>
            </a:r>
            <a:r>
              <a:rPr lang="vi-VN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thịt</a:t>
            </a:r>
            <a:r>
              <a:rPr lang="en-US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200" b="0" i="0" dirty="0" smtClean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 tươi đông lạnh và chất này không được phép sử dụng trong thực phẩm. </a:t>
            </a:r>
          </a:p>
          <a:p>
            <a:pPr marL="342900" marR="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sz="2200" b="0" i="0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Trong cơ thể người nếu lượng urea quá mức có thể gây giảm hoạt động của tuyến giáp, rối loạn máu ác tính, rối loạn thần kinh.</a:t>
            </a:r>
            <a:endParaRPr lang="en-US" sz="2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495CC5B-1D29-FF98-A747-A552E020F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213" y="648846"/>
            <a:ext cx="3764176" cy="296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3006823A-F26C-7751-7B1A-AFD9B06BA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214" y="3824950"/>
            <a:ext cx="3812889" cy="280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5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33" y="634368"/>
            <a:ext cx="11029616" cy="56311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ure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164" y="549928"/>
            <a:ext cx="11371181" cy="3168352"/>
          </a:xfrm>
        </p:spPr>
        <p:txBody>
          <a:bodyPr>
            <a:norm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Ure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TP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2400" b="0" i="0" dirty="0" smtClean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á</a:t>
            </a:r>
            <a:r>
              <a:rPr lang="vi-VN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tôm tươi, hải sản đông lạnh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0">
              <a:buFontTx/>
              <a:buChar char="-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0 mg/kg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2331F9A-3EB9-9B00-64B5-6C55236F3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2902" y="2860578"/>
            <a:ext cx="605657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1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89D69619-49BB-E4A7-0504-DD983E0EF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337" y="638360"/>
            <a:ext cx="11029616" cy="467425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ý an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test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59696935-C3F3-5E87-82BA-84A66C956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260" y="1682621"/>
            <a:ext cx="7846829" cy="2506312"/>
          </a:xfrm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Đối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với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tất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cả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các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test: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Khi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sử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dụng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không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để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hoá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chất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tiếp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xúc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với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da,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nếu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có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phải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rửa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ngay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dưới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vòi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nước</a:t>
            </a:r>
            <a:endParaRPr lang="en-US" altLang="en-US" sz="2400" dirty="0">
              <a:latin typeface="Arial" panose="020B0604020202020204" pitchFamily="34" charset="0"/>
              <a:ea typeface="Times New Roman" charset="0"/>
              <a:cs typeface="Arial" panose="020B0604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Đối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với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các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test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có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chứa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dung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môi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bay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hơi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: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Nên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tiến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hành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tại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nơi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thoáng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gió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,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không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nên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thực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hiện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trong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phòng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kín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: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các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test (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phẩm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màu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,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thuốc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trừ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sâu</a:t>
            </a:r>
            <a:r>
              <a:rPr lang="en-US" altLang="en-US" sz="2400" dirty="0">
                <a:latin typeface="Arial" panose="020B0604020202020204" pitchFamily="34" charset="0"/>
                <a:ea typeface="Times New Roman" charset="0"/>
                <a:cs typeface="Arial" panose="020B0604020202020204" pitchFamily="34" charset="0"/>
              </a:rPr>
              <a:t>)</a:t>
            </a:r>
            <a:endParaRPr lang="vi-VN" altLang="en-US" sz="2400" dirty="0">
              <a:latin typeface="Arial" panose="020B0604020202020204" pitchFamily="34" charset="0"/>
              <a:ea typeface="Times New Roman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5B61E5C-C8D3-ABCD-1302-037728B2C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360" y="2186098"/>
            <a:ext cx="3038476" cy="29175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3BDCC9B-C39B-8F0D-A8D4-38E1ED526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967" y="4303094"/>
            <a:ext cx="3322009" cy="153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1">
            <a:extLst>
              <a:ext uri="{FF2B5EF4-FFF2-40B4-BE49-F238E27FC236}">
                <a16:creationId xmlns="" xmlns:a16="http://schemas.microsoft.com/office/drawing/2014/main" id="{FBFE57A5-0166-4D66-AE3B-768FCC99B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19" y="489232"/>
            <a:ext cx="11029616" cy="605649"/>
          </a:xfrm>
        </p:spPr>
        <p:txBody>
          <a:bodyPr/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attp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0810" y="2189545"/>
            <a:ext cx="2667000" cy="9239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 dirty="0" err="1">
                <a:solidFill>
                  <a:srgbClr val="000000"/>
                </a:solidFill>
              </a:rPr>
              <a:t>Đội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quản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lý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thị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trường</a:t>
            </a:r>
            <a:endParaRPr lang="en-US" altLang="x-none" dirty="0">
              <a:solidFill>
                <a:srgbClr val="000000"/>
              </a:solidFill>
            </a:endParaRPr>
          </a:p>
          <a:p>
            <a:pPr eaLnBrk="1" hangingPunct="1"/>
            <a:endParaRPr lang="en-US" altLang="x-none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x-none" dirty="0" err="1">
                <a:solidFill>
                  <a:srgbClr val="000000"/>
                </a:solidFill>
              </a:rPr>
              <a:t>Đoàn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 smtClean="0">
                <a:solidFill>
                  <a:srgbClr val="000000"/>
                </a:solidFill>
              </a:rPr>
              <a:t>kiểm</a:t>
            </a:r>
            <a:r>
              <a:rPr lang="en-US" altLang="x-none" dirty="0" smtClean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tra</a:t>
            </a:r>
            <a:endParaRPr lang="en-US" altLang="x-none" dirty="0">
              <a:solidFill>
                <a:srgbClr val="00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178210" y="2794383"/>
            <a:ext cx="1600200" cy="4762"/>
          </a:xfrm>
          <a:prstGeom prst="straightConnector1">
            <a:avLst/>
          </a:prstGeom>
          <a:ln w="15875">
            <a:solidFill>
              <a:srgbClr val="002060">
                <a:alpha val="8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30810" y="4094545"/>
            <a:ext cx="2438400" cy="3698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x-none">
                <a:solidFill>
                  <a:srgbClr val="000000"/>
                </a:solidFill>
              </a:rPr>
              <a:t>Phòng thí nghiệm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5692811" y="3637345"/>
            <a:ext cx="914400" cy="3175"/>
          </a:xfrm>
          <a:prstGeom prst="straightConnector1">
            <a:avLst/>
          </a:prstGeom>
          <a:ln w="15875">
            <a:solidFill>
              <a:srgbClr val="002060">
                <a:alpha val="8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39810" y="2189545"/>
            <a:ext cx="2438400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 dirty="0" err="1">
                <a:solidFill>
                  <a:srgbClr val="000000"/>
                </a:solidFill>
              </a:rPr>
              <a:t>Chợ</a:t>
            </a:r>
            <a:endParaRPr lang="en-US" altLang="x-none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x-none" dirty="0" err="1">
                <a:solidFill>
                  <a:srgbClr val="000000"/>
                </a:solidFill>
              </a:rPr>
              <a:t>Siêu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thị</a:t>
            </a:r>
            <a:endParaRPr lang="en-US" altLang="x-none" dirty="0">
              <a:solidFill>
                <a:srgbClr val="000000"/>
              </a:solidFill>
            </a:endParaRPr>
          </a:p>
          <a:p>
            <a:pPr eaLnBrk="1" hangingPunct="1"/>
            <a:r>
              <a:rPr lang="en-US" altLang="x-none" dirty="0" err="1">
                <a:solidFill>
                  <a:srgbClr val="000000"/>
                </a:solidFill>
              </a:rPr>
              <a:t>Cơ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sở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sản</a:t>
            </a:r>
            <a:r>
              <a:rPr lang="en-US" altLang="x-none" dirty="0">
                <a:solidFill>
                  <a:srgbClr val="000000"/>
                </a:solidFill>
              </a:rPr>
              <a:t> </a:t>
            </a:r>
            <a:r>
              <a:rPr lang="en-US" altLang="x-none" dirty="0" err="1">
                <a:solidFill>
                  <a:srgbClr val="000000"/>
                </a:solidFill>
              </a:rPr>
              <a:t>xuất</a:t>
            </a:r>
            <a:endParaRPr lang="en-US" altLang="x-none" dirty="0">
              <a:solidFill>
                <a:srgbClr val="000000"/>
              </a:solidFill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3330610" y="288645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/>
              <a:t>Lấy mẫu</a:t>
            </a: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5007010" y="3332545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/>
              <a:t>Gửi mẫu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6127785" y="3581783"/>
            <a:ext cx="957263" cy="1587"/>
          </a:xfrm>
          <a:prstGeom prst="straightConnector1">
            <a:avLst/>
          </a:prstGeom>
          <a:ln w="15875">
            <a:solidFill>
              <a:srgbClr val="002060">
                <a:alpha val="8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6759610" y="3408745"/>
            <a:ext cx="152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/>
              <a:t>Báo kết quả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3178210" y="2492758"/>
            <a:ext cx="1524000" cy="1587"/>
          </a:xfrm>
          <a:prstGeom prst="straightConnector1">
            <a:avLst/>
          </a:prstGeom>
          <a:ln w="15875">
            <a:solidFill>
              <a:srgbClr val="002060">
                <a:alpha val="8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3483010" y="2037145"/>
            <a:ext cx="1447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x-none"/>
              <a:t>Xử phạt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97410" y="5264127"/>
            <a:ext cx="3505200" cy="1588"/>
          </a:xfrm>
          <a:prstGeom prst="straightConnector1">
            <a:avLst/>
          </a:prstGeom>
          <a:ln w="15875">
            <a:solidFill>
              <a:srgbClr val="002060">
                <a:alpha val="88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1044610" y="5264127"/>
            <a:ext cx="3429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7"/>
          <p:cNvSpPr txBox="1">
            <a:spLocks noChangeArrowheads="1"/>
          </p:cNvSpPr>
          <p:nvPr/>
        </p:nvSpPr>
        <p:spPr bwMode="auto">
          <a:xfrm>
            <a:off x="1197010" y="5416527"/>
            <a:ext cx="6553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x-none" b="1">
                <a:solidFill>
                  <a:srgbClr val="FF0000"/>
                </a:solidFill>
              </a:rPr>
              <a:t>Thời gian nhanh nhất 5-7 ngày =&gt; GÂY NHIỀU BẤT CẬP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="" xmlns:a16="http://schemas.microsoft.com/office/drawing/2014/main" id="{3FD65D52-22BC-8661-DCCB-1AEC7271BBC7}"/>
              </a:ext>
            </a:extLst>
          </p:cNvPr>
          <p:cNvSpPr/>
          <p:nvPr/>
        </p:nvSpPr>
        <p:spPr>
          <a:xfrm>
            <a:off x="8283610" y="3335336"/>
            <a:ext cx="1628497" cy="631183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C885F0EB-6B5F-B9C5-2C24-D634199DFDD3}"/>
              </a:ext>
            </a:extLst>
          </p:cNvPr>
          <p:cNvSpPr/>
          <p:nvPr/>
        </p:nvSpPr>
        <p:spPr>
          <a:xfrm>
            <a:off x="10102899" y="2606297"/>
            <a:ext cx="1717343" cy="22423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E1C6C0F-6484-80D4-44CC-2E0D732ABABC}"/>
              </a:ext>
            </a:extLst>
          </p:cNvPr>
          <p:cNvSpPr txBox="1"/>
          <p:nvPr/>
        </p:nvSpPr>
        <p:spPr>
          <a:xfrm>
            <a:off x="10281034" y="2809137"/>
            <a:ext cx="14352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89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FA0CE4A-C1DC-412F-41F7-E13CB8602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868" y="2557352"/>
            <a:ext cx="5133975" cy="3295650"/>
          </a:xfrm>
          <a:prstGeom prst="rect">
            <a:avLst/>
          </a:prstGeom>
        </p:spPr>
      </p:pic>
      <p:pic>
        <p:nvPicPr>
          <p:cNvPr id="6" name="Picture 5" descr="Ảnh hồ sơ của bạ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605" y="936521"/>
            <a:ext cx="2159928" cy="138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89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871" y="655858"/>
            <a:ext cx="11029616" cy="52476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TẦM QUAN TRỌNG CỦA KN NHANH 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117" y="1678913"/>
            <a:ext cx="10093124" cy="3599142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nghiệm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TP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là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vấn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đề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cần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thiết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quản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lý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lượng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cũng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như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giám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sát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TP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để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đảm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bảo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TP an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toàn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nghiệm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để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kịp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thời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cảnh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báo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nguy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cơ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mất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an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toàn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đối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với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sản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phẩm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đã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và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đang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lưu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thông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Khi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bộ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thử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cần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chú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ý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nhạy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tính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đặc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hiệu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phép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thử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đã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dùng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để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đưa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ra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nhận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định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đúng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đắn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kết</a:t>
            </a:r>
            <a:r>
              <a:rPr lang="en-US" sz="24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quả</a:t>
            </a:r>
            <a:endParaRPr lang="en-US" sz="24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2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13" y="567158"/>
            <a:ext cx="7467600" cy="603883"/>
          </a:xfrm>
        </p:spPr>
        <p:txBody>
          <a:bodyPr/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BỘ </a:t>
            </a:r>
            <a:r>
              <a:rPr lang="en-US" b="1" dirty="0" smtClean="0"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NHANH ATTP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413" y="1171041"/>
            <a:ext cx="6991109" cy="5588574"/>
          </a:xfrm>
        </p:spPr>
        <p:txBody>
          <a:bodyPr>
            <a:noAutofit/>
          </a:bodyPr>
          <a:lstStyle/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dư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lượng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thuốc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trừ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sâu</a:t>
            </a:r>
            <a:endParaRPr lang="en-US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acid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vô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cơ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dấm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ăn</a:t>
            </a:r>
            <a:endParaRPr lang="en-US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Ure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TP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dầu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mỡ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ôi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khét</a:t>
            </a:r>
            <a:endParaRPr lang="en-US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Methanol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rượu</a:t>
            </a:r>
            <a:endParaRPr lang="en-US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focmon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phẩm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màu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kiềm</a:t>
            </a:r>
            <a:endParaRPr lang="en-US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KIT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kiểm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tra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hàn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the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522" y="3084265"/>
            <a:ext cx="4606723" cy="359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96" y="574834"/>
            <a:ext cx="11029616" cy="582634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. ACID VÔ CƠ TRONG DẤM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584" y="1485321"/>
            <a:ext cx="10916328" cy="4894213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Giấm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lên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men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tự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nhiên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chua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thấp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giá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thành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cao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khó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bảo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quản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Symbol" panose="05050102010706020507" pitchFamily="18" charset="2"/>
              <a:buChar char="Þ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Bổ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sung acid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vô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(H2SO4, HCl)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Tăng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chua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Giá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thành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rẻ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Bảo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quản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được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lâu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Trộn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thêm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nhiều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phụ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gia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khác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Tác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hại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Hóa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chất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công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nghiệp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Ảnh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hưởng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đến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quan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tiêu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hóa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098" name="Picture 2" descr="Dùng axit và nước lã làm giấm: Ăn nhiều axit axetic gây chết người">
            <a:extLst>
              <a:ext uri="{FF2B5EF4-FFF2-40B4-BE49-F238E27FC236}">
                <a16:creationId xmlns="" xmlns:a16="http://schemas.microsoft.com/office/drawing/2014/main" id="{E1742D8B-90EF-B729-37B3-FD0895C8B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305" y="3615070"/>
            <a:ext cx="4329467" cy="288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96" y="574834"/>
            <a:ext cx="11029616" cy="582634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" charset="0"/>
                <a:ea typeface="Arial" charset="0"/>
                <a:cs typeface="Arial" charset="0"/>
              </a:rPr>
              <a:t>1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. ACID VÔ CƠ TRONG DẤM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584" y="1389628"/>
            <a:ext cx="10916328" cy="3224902"/>
          </a:xfrm>
        </p:spPr>
        <p:txBody>
          <a:bodyPr>
            <a:normAutofit/>
          </a:bodyPr>
          <a:lstStyle/>
          <a:p>
            <a:pPr algn="just"/>
            <a:r>
              <a:rPr lang="pt-BR" sz="2400" b="1" dirty="0">
                <a:latin typeface="Arial" charset="0"/>
                <a:ea typeface="Arial" charset="0"/>
                <a:cs typeface="Arial" charset="0"/>
              </a:rPr>
              <a:t>Nguyên tắc</a:t>
            </a:r>
            <a:r>
              <a:rPr lang="pt-BR" sz="2400" dirty="0">
                <a:latin typeface="Arial" charset="0"/>
                <a:ea typeface="Arial" charset="0"/>
                <a:cs typeface="Arial" charset="0"/>
              </a:rPr>
              <a:t>: Dung dịch acid hữu cơ loãng có pH &gt; 2, nếu có acid vô cơ pH dung dịch sẽ hạ xuống pH &lt; 2 có thể xác định bằng các chỉ thị màu thích hợp như tím methyl</a:t>
            </a:r>
          </a:p>
          <a:p>
            <a:pPr algn="just"/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Tính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năng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tác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Phát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hiện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sự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có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mặt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các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acid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vô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lvl="0" algn="just"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-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Giới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hạn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phát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hiện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: 0,05 % (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tính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theo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HCl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pic>
        <p:nvPicPr>
          <p:cNvPr id="4" name="Picture 3" descr="giam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8778" y="2905547"/>
            <a:ext cx="4442192" cy="251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11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997" y="609558"/>
            <a:ext cx="11029616" cy="559485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" charset="0"/>
                <a:ea typeface="Arial" charset="0"/>
                <a:cs typeface="Arial" charset="0"/>
              </a:rPr>
              <a:t>2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. ÔI KHÉT TRONG DẦU MỠ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F078BA9-BA4C-4C81-7FBD-3E3F9412A82A}"/>
              </a:ext>
            </a:extLst>
          </p:cNvPr>
          <p:cNvSpPr txBox="1"/>
          <p:nvPr/>
        </p:nvSpPr>
        <p:spPr>
          <a:xfrm>
            <a:off x="5094766" y="5106989"/>
            <a:ext cx="27443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spcBef>
                <a:spcPts val="600"/>
              </a:spcBef>
              <a:spcAft>
                <a:spcPts val="600"/>
              </a:spcAft>
            </a:pPr>
            <a:r>
              <a:rPr lang="de-DE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Tuỳ mức độ bị oxy hoá nhiều ít mà dầu ăn có thể sử dụng tiếp được hay không. </a:t>
            </a:r>
            <a:endParaRPr lang="en-US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Tại sao dầu ăn có mùi ôi - VnExpress">
            <a:extLst>
              <a:ext uri="{FF2B5EF4-FFF2-40B4-BE49-F238E27FC236}">
                <a16:creationId xmlns="" xmlns:a16="http://schemas.microsoft.com/office/drawing/2014/main" id="{EB3A874F-DB67-07D5-4C1B-583B55AE8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945" y="1563631"/>
            <a:ext cx="3374730" cy="202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ỡ thối + tái sử dụng: Ung thư và ngộ độc">
            <a:extLst>
              <a:ext uri="{FF2B5EF4-FFF2-40B4-BE49-F238E27FC236}">
                <a16:creationId xmlns="" xmlns:a16="http://schemas.microsoft.com/office/drawing/2014/main" id="{29056145-5FDD-9984-9157-26F67BF57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945" y="3983057"/>
            <a:ext cx="3401479" cy="226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07D9A7A1-5F9A-D8C8-6D41-D6AD47F96736}"/>
              </a:ext>
            </a:extLst>
          </p:cNvPr>
          <p:cNvSpPr/>
          <p:nvPr/>
        </p:nvSpPr>
        <p:spPr>
          <a:xfrm>
            <a:off x="2254102" y="1643394"/>
            <a:ext cx="2466754" cy="802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D613BA9-ED74-0517-432A-46373FB809BF}"/>
              </a:ext>
            </a:extLst>
          </p:cNvPr>
          <p:cNvSpPr txBox="1"/>
          <p:nvPr/>
        </p:nvSpPr>
        <p:spPr>
          <a:xfrm>
            <a:off x="2392326" y="1690498"/>
            <a:ext cx="2328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Dầu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lâu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rrow: Down 10">
            <a:extLst>
              <a:ext uri="{FF2B5EF4-FFF2-40B4-BE49-F238E27FC236}">
                <a16:creationId xmlns="" xmlns:a16="http://schemas.microsoft.com/office/drawing/2014/main" id="{5538FD23-927B-8DAF-F5E9-56B1DAA48319}"/>
              </a:ext>
            </a:extLst>
          </p:cNvPr>
          <p:cNvSpPr/>
          <p:nvPr/>
        </p:nvSpPr>
        <p:spPr>
          <a:xfrm>
            <a:off x="3147237" y="2453422"/>
            <a:ext cx="714819" cy="1616149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6797670-AE82-CB1B-D96A-C44FAD9B1799}"/>
              </a:ext>
            </a:extLst>
          </p:cNvPr>
          <p:cNvSpPr txBox="1"/>
          <p:nvPr/>
        </p:nvSpPr>
        <p:spPr>
          <a:xfrm>
            <a:off x="4004265" y="2513857"/>
            <a:ext cx="1737316" cy="1495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khuẩn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Nấm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mốc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="" xmlns:a16="http://schemas.microsoft.com/office/drawing/2014/main" id="{CF0BB3C3-AEAF-3852-3115-A2609248BA9D}"/>
              </a:ext>
            </a:extLst>
          </p:cNvPr>
          <p:cNvSpPr/>
          <p:nvPr/>
        </p:nvSpPr>
        <p:spPr>
          <a:xfrm>
            <a:off x="2137144" y="4137940"/>
            <a:ext cx="2466754" cy="8020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4727523-EC43-5B62-14DD-33D7395EBE77}"/>
              </a:ext>
            </a:extLst>
          </p:cNvPr>
          <p:cNvSpPr txBox="1"/>
          <p:nvPr/>
        </p:nvSpPr>
        <p:spPr>
          <a:xfrm>
            <a:off x="2275368" y="4167139"/>
            <a:ext cx="2328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acid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="" xmlns:a16="http://schemas.microsoft.com/office/drawing/2014/main" id="{A0EB3A70-E62F-7E75-56EE-15907D0A4C35}"/>
              </a:ext>
            </a:extLst>
          </p:cNvPr>
          <p:cNvSpPr/>
          <p:nvPr/>
        </p:nvSpPr>
        <p:spPr>
          <a:xfrm>
            <a:off x="3082223" y="4966615"/>
            <a:ext cx="714819" cy="802094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="" xmlns:a16="http://schemas.microsoft.com/office/drawing/2014/main" id="{E5FB2DAE-1456-8D24-F7A1-366F74E79374}"/>
              </a:ext>
            </a:extLst>
          </p:cNvPr>
          <p:cNvSpPr/>
          <p:nvPr/>
        </p:nvSpPr>
        <p:spPr>
          <a:xfrm>
            <a:off x="2137144" y="5830392"/>
            <a:ext cx="2466754" cy="4959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53245AB-EBCA-1AC4-46D9-131CB7DBCD3A}"/>
              </a:ext>
            </a:extLst>
          </p:cNvPr>
          <p:cNvSpPr txBox="1"/>
          <p:nvPr/>
        </p:nvSpPr>
        <p:spPr>
          <a:xfrm>
            <a:off x="2151765" y="5830392"/>
            <a:ext cx="2328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Mùi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ôi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khét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91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997" y="609558"/>
            <a:ext cx="11029616" cy="559485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" charset="0"/>
                <a:ea typeface="Arial" charset="0"/>
                <a:cs typeface="Arial" charset="0"/>
              </a:rPr>
              <a:t>2</a:t>
            </a:r>
            <a:r>
              <a:rPr lang="en-US" b="1" dirty="0">
                <a:latin typeface="Arial" charset="0"/>
                <a:ea typeface="Arial" charset="0"/>
                <a:cs typeface="Arial" charset="0"/>
              </a:rPr>
              <a:t>. ÔI KHÉT TRONG DẦU MỠ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389" y="1449730"/>
            <a:ext cx="10536224" cy="305293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Nguyên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tắc</a:t>
            </a:r>
            <a:r>
              <a:rPr lang="en-US" sz="2400" i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dung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dịch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acid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HCl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đậm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đặc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aldehyd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tác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với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dung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dịch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phoroglucinol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ether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sẽ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sinh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ra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một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phức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màu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tan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trong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dung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dịch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acid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làm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nhuộm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màu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acid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từ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màu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hồng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đến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màu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đỏ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tuỳ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theo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aldehyd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ít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hay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nhiều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algn="just"/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Tính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năng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tác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: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 lvl="0" algn="just"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Phát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hiện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nhanh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mức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độ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bị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oxy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hoá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của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dầu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ăn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mỡ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động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vật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sử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dụng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làm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thực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phẩm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pic>
        <p:nvPicPr>
          <p:cNvPr id="4" name="Picture 3" descr="dau mo oi khet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5408" y="4325259"/>
            <a:ext cx="5066614" cy="230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431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36" y="523113"/>
            <a:ext cx="11029616" cy="593245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METANOL TRONG R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ỢU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1CBD946-C057-F778-94B0-213F4A26707C}"/>
              </a:ext>
            </a:extLst>
          </p:cNvPr>
          <p:cNvSpPr txBox="1"/>
          <p:nvPr/>
        </p:nvSpPr>
        <p:spPr>
          <a:xfrm>
            <a:off x="432336" y="1151067"/>
            <a:ext cx="8296053" cy="513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Methanol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sản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phẩm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phụ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men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rượu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indent="-28575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</a:t>
            </a:r>
            <a:r>
              <a:rPr lang="en-US" sz="20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ược</a:t>
            </a:r>
            <a:r>
              <a:rPr lang="en-US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hình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do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men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rượu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chứa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nhiều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chủng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sinh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vật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lạ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quá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chưng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cất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dùng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liệu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lẫn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bã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gỗ</a:t>
            </a:r>
            <a:endParaRPr lang="en-US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chế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loại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cồn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ethylic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kém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chất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lượng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nhằm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đích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lợi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nhuận</a:t>
            </a:r>
            <a:r>
              <a:rPr lang="en-US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 algn="just">
              <a:lnSpc>
                <a:spcPts val="3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Methanol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sẽ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oxy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formaldehyd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=&gt;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tục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oxy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thành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acid formic</a:t>
            </a: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=&gt;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tụ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huyết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nên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tình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trạng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toan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chuyển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chuyển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hóa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methanol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tụ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acid formic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võng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mạc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thương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võng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mạc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thần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kinh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thị</a:t>
            </a:r>
            <a:r>
              <a:rPr lang="en-US" sz="200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dẫn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lòa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Acid formic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còn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thương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não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dẫn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tử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vong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 </a:t>
            </a:r>
          </a:p>
        </p:txBody>
      </p:sp>
      <p:pic>
        <p:nvPicPr>
          <p:cNvPr id="10242" name="Picture 2" descr="Ngộ độc rượu rởm chứa methanol">
            <a:extLst>
              <a:ext uri="{FF2B5EF4-FFF2-40B4-BE49-F238E27FC236}">
                <a16:creationId xmlns="" xmlns:a16="http://schemas.microsoft.com/office/drawing/2014/main" id="{F564A20B-845B-9427-151F-5987A3C13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197" y="4486275"/>
            <a:ext cx="295275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Vì sao rượu methanol có thể gây ngộ độc? | Vinmec">
            <a:extLst>
              <a:ext uri="{FF2B5EF4-FFF2-40B4-BE49-F238E27FC236}">
                <a16:creationId xmlns="" xmlns:a16="http://schemas.microsoft.com/office/drawing/2014/main" id="{7AF04E98-D831-FAFD-9C86-D6945A4A1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122" y="2161265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43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VTI">
  <a:themeElements>
    <a:clrScheme name="Aspect">
      <a:dk1>
        <a:sysClr val="windowText" lastClr="000000"/>
      </a:dk1>
      <a:lt1>
        <a:sysClr val="window" lastClr="FFFFFF"/>
      </a:lt1>
      <a:dk2>
        <a:srgbClr val="585753"/>
      </a:dk2>
      <a:lt2>
        <a:srgbClr val="EBDDC3"/>
      </a:lt2>
      <a:accent1>
        <a:srgbClr val="71B9E4"/>
      </a:accent1>
      <a:accent2>
        <a:srgbClr val="E25D3C"/>
      </a:accent2>
      <a:accent3>
        <a:srgbClr val="BDB59D"/>
      </a:accent3>
      <a:accent4>
        <a:srgbClr val="A5AB81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Dividend">
      <a:majorFont>
        <a:latin typeface="Franklin Gothic Demi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D2D995-20F0-4C14-BF62-1248AB4B484D}">
  <ds:schemaRefs>
    <ds:schemaRef ds:uri="16c05727-aa75-4e4a-9b5f-8a80a1165891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B3242A4-1E6A-4E02-809C-4A24066EC0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5255AC-12AC-4323-AA35-9BAC798B66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{0D7F35E3-FDCC-498D-9CCC-458003161C79}tf67061901_win32</Template>
  <TotalTime>1582</TotalTime>
  <Words>1428</Words>
  <Application>Microsoft Office PowerPoint</Application>
  <PresentationFormat>Custom</PresentationFormat>
  <Paragraphs>108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DividendVTI</vt:lpstr>
      <vt:lpstr>HƯỚNG DẪN SỬ DỤNG TEST NHANH KIỂM TRA  AN TOÀN THỰC PHẨM</vt:lpstr>
      <vt:lpstr>Tình hình kiểm soát attp hiện nay</vt:lpstr>
      <vt:lpstr>TẦM QUAN TRỌNG CỦA KN NHANH TP</vt:lpstr>
      <vt:lpstr>BỘ KIT NHANH ATTP</vt:lpstr>
      <vt:lpstr>1. ACID VÔ CƠ TRONG DẤM</vt:lpstr>
      <vt:lpstr>1. ACID VÔ CƠ TRONG DẤM</vt:lpstr>
      <vt:lpstr>2. ÔI KHÉT TRONG DẦU MỠ</vt:lpstr>
      <vt:lpstr>2. ÔI KHÉT TRONG DẦU MỠ</vt:lpstr>
      <vt:lpstr>3. METANOL TRONG RƯỢU</vt:lpstr>
      <vt:lpstr>3. METANOL TRONG RƯỢU</vt:lpstr>
      <vt:lpstr>4. FORMALDEHYDE (FORMOL)</vt:lpstr>
      <vt:lpstr>4. FORMALDEHYDE (FORMOL)</vt:lpstr>
      <vt:lpstr>5. PHẨM MÀU KIỀM</vt:lpstr>
      <vt:lpstr>5. PHẨM MÀU KIỀM</vt:lpstr>
      <vt:lpstr>6. HÀN THE</vt:lpstr>
      <vt:lpstr>6. HÀN THE</vt:lpstr>
      <vt:lpstr>7. Ure</vt:lpstr>
      <vt:lpstr>7. ure</vt:lpstr>
      <vt:lpstr>Lưu ý an toàn khi sử dụng test nhanh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LẤY MẪU VÀ XỬ LÝ MẪU SƠ BỘ</dc:title>
  <dc:creator>admin</dc:creator>
  <cp:lastModifiedBy>AutoBVT</cp:lastModifiedBy>
  <cp:revision>105</cp:revision>
  <dcterms:created xsi:type="dcterms:W3CDTF">2022-02-08T08:09:23Z</dcterms:created>
  <dcterms:modified xsi:type="dcterms:W3CDTF">2024-10-29T03:59:20Z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