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2" r:id="rId1"/>
  </p:sldMasterIdLst>
  <p:notesMasterIdLst>
    <p:notesMasterId r:id="rId11"/>
  </p:notesMasterIdLst>
  <p:sldIdLst>
    <p:sldId id="395" r:id="rId2"/>
    <p:sldId id="556" r:id="rId3"/>
    <p:sldId id="557" r:id="rId4"/>
    <p:sldId id="561" r:id="rId5"/>
    <p:sldId id="560" r:id="rId6"/>
    <p:sldId id="559" r:id="rId7"/>
    <p:sldId id="562" r:id="rId8"/>
    <p:sldId id="563" r:id="rId9"/>
    <p:sldId id="39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95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01" autoAdjust="0"/>
    <p:restoredTop sz="94053" autoAdjust="0"/>
  </p:normalViewPr>
  <p:slideViewPr>
    <p:cSldViewPr>
      <p:cViewPr varScale="1">
        <p:scale>
          <a:sx n="86" d="100"/>
          <a:sy n="86" d="100"/>
        </p:scale>
        <p:origin x="-372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2237EAD2-A39C-7F4C-BE61-2EAC760CC64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6F7F0F4F-5A17-D943-A345-6336DA44D2F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6BCADD4-5793-2A49-A643-83EDB28D9DC7}" type="datetimeFigureOut">
              <a:rPr lang="en-US"/>
              <a:pPr>
                <a:defRPr/>
              </a:pPr>
              <a:t>10/30/2024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="" xmlns:a16="http://schemas.microsoft.com/office/drawing/2014/main" id="{33F0BE17-E615-6C4A-84E1-CA0810B4195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="" xmlns:a16="http://schemas.microsoft.com/office/drawing/2014/main" id="{06C4C9B8-2DC2-7C4C-AD9A-9545C3C32D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6FD3D6D-B4D1-CE44-B58B-00BD5A03396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E440143-2EAD-D84E-9C0D-F05F3B915E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ED479CF-2B96-624C-888E-D07BCF5C5A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29993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Times New Roman" panose="02020603050405020304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Times New Roman" panose="02020603050405020304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Times New Roman" panose="02020603050405020304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Times New Roman" panose="02020603050405020304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Times New Roman" panose="02020603050405020304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ED479CF-2B96-624C-888E-D07BCF5C5A10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6073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ED479CF-2B96-624C-888E-D07BCF5C5A10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6483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9B72CA-BDF7-DD44-AE78-21522A5DD0BD}" type="datetimeFigureOut">
              <a:rPr lang="en-US" altLang="en-US" smtClean="0"/>
              <a:pPr>
                <a:defRPr/>
              </a:pPr>
              <a:t>10/30/2024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254D9A-A3DB-7541-9234-A16E308872C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2915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C0671A-5650-364E-AA00-9A923D3B44B4}" type="datetimeFigureOut">
              <a:rPr lang="en-US" altLang="en-US" smtClean="0"/>
              <a:pPr>
                <a:defRPr/>
              </a:pPr>
              <a:t>10/30/2024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C6DBE1-95B4-5843-A608-30DB75F6A55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1705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E63F5A-5ACF-6D43-94CC-136DA0015B91}" type="datetimeFigureOut">
              <a:rPr lang="en-US" altLang="en-US" smtClean="0"/>
              <a:pPr>
                <a:defRPr/>
              </a:pPr>
              <a:t>10/30/2024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056BD-9E96-5D49-B442-0150420F62DE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3661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291DB6-81D3-B24C-A193-31B522041344}" type="datetimeFigureOut">
              <a:rPr lang="en-US" altLang="en-US" smtClean="0"/>
              <a:pPr>
                <a:defRPr/>
              </a:pPr>
              <a:t>10/30/2024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313582-D36E-5A4B-8FEB-53F99FDC331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7167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CA0B186-62B7-054C-AB2C-A1F1700F734B}" type="datetimeFigureOut">
              <a:rPr lang="en-US" altLang="en-US" smtClean="0"/>
              <a:pPr>
                <a:defRPr/>
              </a:pPr>
              <a:t>10/30/2024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08DCBC-581E-9044-AD58-315E1E882FC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6070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F77312-AEA5-7748-9A54-DF041B121032}" type="datetimeFigureOut">
              <a:rPr lang="en-US" altLang="en-US" smtClean="0"/>
              <a:pPr>
                <a:defRPr/>
              </a:pPr>
              <a:t>10/30/2024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BF8C47-5EAF-6341-AB32-117DBCE648C7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3380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981571-2B7D-2D43-A5E2-707E795994AF}" type="datetimeFigureOut">
              <a:rPr lang="en-US" altLang="en-US" smtClean="0"/>
              <a:pPr>
                <a:defRPr/>
              </a:pPr>
              <a:t>10/30/2024</a:t>
            </a:fld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FC6515-7856-E148-8947-96E071694293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9244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2DE40D-3F49-C648-A683-BF071D682E69}" type="datetimeFigureOut">
              <a:rPr lang="en-US" altLang="en-US" smtClean="0"/>
              <a:pPr>
                <a:defRPr/>
              </a:pPr>
              <a:t>10/30/2024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76C71B-ACCC-0F48-AADF-437561E3955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7702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7E0ABE-1513-CF48-9744-881B45F6FEBC}" type="datetimeFigureOut">
              <a:rPr lang="en-US" altLang="en-US" smtClean="0"/>
              <a:pPr>
                <a:defRPr/>
              </a:pPr>
              <a:t>10/30/2024</a:t>
            </a:fld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5C9734-A92D-9045-B74D-18DCB4FDB27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3724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1CBDC3-1E06-A944-9E41-03F8FC4DAFC0}" type="datetimeFigureOut">
              <a:rPr lang="en-US" altLang="en-US" smtClean="0"/>
              <a:pPr>
                <a:defRPr/>
              </a:pPr>
              <a:t>10/30/2024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C4D1DD-6D2B-E94E-BD34-D96BBFBE00FA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1162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A493FE-CA45-EA43-B19D-CCA3176CC6A6}" type="datetimeFigureOut">
              <a:rPr lang="en-US" altLang="en-US" smtClean="0"/>
              <a:pPr>
                <a:defRPr/>
              </a:pPr>
              <a:t>10/30/2024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91432E-D238-7646-A96F-B3583B2E423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0418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82DE40D-3F49-C648-A683-BF071D682E69}" type="datetimeFigureOut">
              <a:rPr lang="en-US" altLang="en-US" smtClean="0"/>
              <a:pPr>
                <a:defRPr/>
              </a:pPr>
              <a:t>10/30/2024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A76C71B-ACCC-0F48-AADF-437561E3955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9357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3" r:id="rId1"/>
    <p:sldLayoutId id="2147484184" r:id="rId2"/>
    <p:sldLayoutId id="2147484185" r:id="rId3"/>
    <p:sldLayoutId id="2147484186" r:id="rId4"/>
    <p:sldLayoutId id="2147484187" r:id="rId5"/>
    <p:sldLayoutId id="2147484188" r:id="rId6"/>
    <p:sldLayoutId id="2147484189" r:id="rId7"/>
    <p:sldLayoutId id="2147484190" r:id="rId8"/>
    <p:sldLayoutId id="2147484191" r:id="rId9"/>
    <p:sldLayoutId id="2147484192" r:id="rId10"/>
    <p:sldLayoutId id="214748419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9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000"/>
                    </a14:imgEffect>
                  </a14:imgLayer>
                </a14:imgProps>
              </a:ext>
            </a:extLst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6131" name="Rectangle 3">
            <a:extLst>
              <a:ext uri="{FF2B5EF4-FFF2-40B4-BE49-F238E27FC236}">
                <a16:creationId xmlns="" xmlns:a16="http://schemas.microsoft.com/office/drawing/2014/main" id="{722C9A2E-CACE-5647-9CF8-A3416A0B9AE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450183" y="2362200"/>
            <a:ext cx="9748837" cy="2133600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</a:pPr>
            <a:r>
              <a:rPr lang="en-US" altLang="en-US" sz="5400" b="1" smtClean="0">
                <a:solidFill>
                  <a:srgbClr val="FFFF00"/>
                </a:solidFill>
                <a:latin typeface="Times New Roman" panose="02020603050405020304" pitchFamily="18" charset="0"/>
              </a:rPr>
              <a:t>TẬP HUẤN </a:t>
            </a:r>
            <a:endParaRPr lang="en-US" altLang="en-US" sz="5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en-US" altLang="en-US" sz="3200" b="1" smtClean="0">
                <a:solidFill>
                  <a:srgbClr val="FFFF00"/>
                </a:solidFill>
                <a:latin typeface="Times New Roman" panose="02020603050405020304" pitchFamily="18" charset="0"/>
              </a:rPr>
              <a:t>NÂNG CAO NĂNG LỰC CÔNG TÁC QUẢN LÝ NHÀ NƯỚC VỀ </a:t>
            </a:r>
            <a:r>
              <a:rPr lang="vi-VN" altLang="en-US" sz="3200" b="1" smtClean="0">
                <a:solidFill>
                  <a:srgbClr val="FFFF00"/>
                </a:solidFill>
                <a:latin typeface="Times New Roman" panose="02020603050405020304" pitchFamily="18" charset="0"/>
              </a:rPr>
              <a:t>ATTP </a:t>
            </a:r>
            <a:r>
              <a:rPr lang="en-US" altLang="en-US" sz="3200" b="1" smtClean="0">
                <a:solidFill>
                  <a:srgbClr val="FFFF00"/>
                </a:solidFill>
                <a:latin typeface="Times New Roman" panose="02020603050405020304" pitchFamily="18" charset="0"/>
              </a:rPr>
              <a:t>NĂM</a:t>
            </a:r>
            <a:r>
              <a:rPr lang="vi-VN" altLang="en-US" sz="3200" b="1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vi-VN" altLang="en-US" sz="3200" b="1">
                <a:solidFill>
                  <a:srgbClr val="FFFF00"/>
                </a:solidFill>
                <a:latin typeface="Times New Roman" panose="02020603050405020304" pitchFamily="18" charset="0"/>
              </a:rPr>
              <a:t>2024</a:t>
            </a:r>
            <a:endParaRPr lang="en-US" altLang="en-US" sz="32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en-US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="" xmlns:a16="http://schemas.microsoft.com/office/drawing/2014/main" id="{1551D75E-9E39-DF49-A31E-849AC9F059A0}"/>
              </a:ext>
            </a:extLst>
          </p:cNvPr>
          <p:cNvSpPr txBox="1">
            <a:spLocks noChangeArrowheads="1"/>
          </p:cNvSpPr>
          <p:nvPr/>
        </p:nvSpPr>
        <p:spPr>
          <a:xfrm>
            <a:off x="6096000" y="5782235"/>
            <a:ext cx="5715000" cy="838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500" b="1" i="1" smtClean="0">
                <a:solidFill>
                  <a:srgbClr val="FFFF00"/>
                </a:solidFill>
                <a:latin typeface="Times New Roman" panose="02020603050405020304" pitchFamily="18" charset="0"/>
              </a:rPr>
              <a:t>Lai Châu, </a:t>
            </a:r>
            <a:r>
              <a:rPr lang="en-US" altLang="en-US" sz="2500" b="1" i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ngày</a:t>
            </a:r>
            <a:r>
              <a:rPr lang="en-US" altLang="en-US" sz="2500" b="1" i="1" dirty="0">
                <a:solidFill>
                  <a:srgbClr val="FFFF00"/>
                </a:solidFill>
                <a:latin typeface="Times New Roman" panose="02020603050405020304" pitchFamily="18" charset="0"/>
              </a:rPr>
              <a:t>    ,</a:t>
            </a:r>
            <a:r>
              <a:rPr lang="en-US" altLang="en-US" sz="2500" b="1" i="1" err="1">
                <a:solidFill>
                  <a:srgbClr val="FFFF00"/>
                </a:solidFill>
                <a:latin typeface="Times New Roman" panose="02020603050405020304" pitchFamily="18" charset="0"/>
              </a:rPr>
              <a:t>tháng</a:t>
            </a:r>
            <a:r>
              <a:rPr lang="en-US" altLang="en-US" sz="2500" b="1" i="1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500" b="1" i="1" smtClean="0">
                <a:solidFill>
                  <a:srgbClr val="FFFF00"/>
                </a:solidFill>
                <a:latin typeface="Times New Roman" panose="02020603050405020304" pitchFamily="18" charset="0"/>
              </a:rPr>
              <a:t>11,năm 2024</a:t>
            </a:r>
            <a:r>
              <a:rPr lang="en-US" altLang="en-US" sz="25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/>
            </a:r>
            <a:br>
              <a:rPr lang="en-US" altLang="en-US" sz="2500" b="1" dirty="0">
                <a:solidFill>
                  <a:srgbClr val="FFFF00"/>
                </a:solidFill>
                <a:latin typeface="Times New Roman" panose="02020603050405020304" pitchFamily="18" charset="0"/>
              </a:rPr>
            </a:br>
            <a:endParaRPr lang="en-US" altLang="en-US" sz="25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" name="Picture 5" descr="Ảnh hồ sơ của bạ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71" y="95693"/>
            <a:ext cx="2159928" cy="138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176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Text Box 2">
            <a:extLst>
              <a:ext uri="{FF2B5EF4-FFF2-40B4-BE49-F238E27FC236}">
                <a16:creationId xmlns="" xmlns:a16="http://schemas.microsoft.com/office/drawing/2014/main" id="{0E7AF0A9-D07B-4E45-8EA2-6A17CEDED4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8714" y="2819400"/>
            <a:ext cx="9829799" cy="400110"/>
          </a:xfrm>
          <a:prstGeom prst="rect">
            <a:avLst/>
          </a:prstGeom>
          <a:solidFill>
            <a:srgbClr val="FFFF00"/>
          </a:solidFill>
          <a:ln w="9525" algn="ctr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1" hangingPunct="1"/>
            <a:r>
              <a:rPr lang="en-US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công bố sản phẩm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1619" name="Group 3">
            <a:extLst>
              <a:ext uri="{FF2B5EF4-FFF2-40B4-BE49-F238E27FC236}">
                <a16:creationId xmlns="" xmlns:a16="http://schemas.microsoft.com/office/drawing/2014/main" id="{A39FEE12-FD64-AD4A-B186-48BD70963AEC}"/>
              </a:ext>
            </a:extLst>
          </p:cNvPr>
          <p:cNvGrpSpPr>
            <a:grpSpLocks/>
          </p:cNvGrpSpPr>
          <p:nvPr/>
        </p:nvGrpSpPr>
        <p:grpSpPr bwMode="auto">
          <a:xfrm>
            <a:off x="323637" y="1143000"/>
            <a:ext cx="1016000" cy="665163"/>
            <a:chOff x="240" y="1200"/>
            <a:chExt cx="480" cy="419"/>
          </a:xfrm>
          <a:solidFill>
            <a:schemeClr val="accent4">
              <a:lumMod val="20000"/>
              <a:lumOff val="80000"/>
            </a:schemeClr>
          </a:solidFill>
        </p:grpSpPr>
        <p:grpSp>
          <p:nvGrpSpPr>
            <p:cNvPr id="111620" name="Group 4">
              <a:extLst>
                <a:ext uri="{FF2B5EF4-FFF2-40B4-BE49-F238E27FC236}">
                  <a16:creationId xmlns="" xmlns:a16="http://schemas.microsoft.com/office/drawing/2014/main" id="{7335A9CC-3918-9348-9C3C-EBEB21AE028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1200"/>
              <a:ext cx="480" cy="419"/>
              <a:chOff x="1110" y="2656"/>
              <a:chExt cx="1549" cy="1351"/>
            </a:xfrm>
            <a:grpFill/>
          </p:grpSpPr>
          <p:sp>
            <p:nvSpPr>
              <p:cNvPr id="111621" name="AutoShape 5">
                <a:extLst>
                  <a:ext uri="{FF2B5EF4-FFF2-40B4-BE49-F238E27FC236}">
                    <a16:creationId xmlns="" xmlns:a16="http://schemas.microsoft.com/office/drawing/2014/main" id="{C97F71C4-6728-0341-A751-42CBA90A5F7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altLang="en-US">
                  <a:latin typeface="굴림" panose="020B0600000101010101" pitchFamily="34" charset="-127"/>
                </a:endParaRPr>
              </a:p>
            </p:txBody>
          </p:sp>
          <p:sp>
            <p:nvSpPr>
              <p:cNvPr id="111622" name="AutoShape 6">
                <a:extLst>
                  <a:ext uri="{FF2B5EF4-FFF2-40B4-BE49-F238E27FC236}">
                    <a16:creationId xmlns="" xmlns:a16="http://schemas.microsoft.com/office/drawing/2014/main" id="{A6186AD7-8799-1D4E-97E8-F7BFC871C48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pFill/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altLang="en-US">
                  <a:latin typeface="굴림" panose="020B0600000101010101" pitchFamily="34" charset="-127"/>
                </a:endParaRPr>
              </a:p>
            </p:txBody>
          </p:sp>
          <p:sp>
            <p:nvSpPr>
              <p:cNvPr id="111623" name="AutoShape 7">
                <a:extLst>
                  <a:ext uri="{FF2B5EF4-FFF2-40B4-BE49-F238E27FC236}">
                    <a16:creationId xmlns="" xmlns:a16="http://schemas.microsoft.com/office/drawing/2014/main" id="{5A66689D-C329-704A-9B28-AB7B01888F6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altLang="en-US" dirty="0">
                  <a:latin typeface="굴림" panose="020B0600000101010101" pitchFamily="34" charset="-127"/>
                </a:endParaRPr>
              </a:p>
            </p:txBody>
          </p:sp>
        </p:grpSp>
        <p:sp>
          <p:nvSpPr>
            <p:cNvPr id="111624" name="Text Box 8">
              <a:extLst>
                <a:ext uri="{FF2B5EF4-FFF2-40B4-BE49-F238E27FC236}">
                  <a16:creationId xmlns="" xmlns:a16="http://schemas.microsoft.com/office/drawing/2014/main" id="{40D3F4C7-5CFD-DC4C-8377-5F69D462A446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409" y="1248"/>
              <a:ext cx="172" cy="33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111625" name="Text Box 9">
            <a:extLst>
              <a:ext uri="{FF2B5EF4-FFF2-40B4-BE49-F238E27FC236}">
                <a16:creationId xmlns="" xmlns:a16="http://schemas.microsoft.com/office/drawing/2014/main" id="{DE682201-C7DB-924F-BE5E-EF2B96E5F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4699" y="1120914"/>
            <a:ext cx="9829800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40/2022/QĐ-UBND </a:t>
            </a:r>
            <a:r>
              <a:rPr lang="en-US" alt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02/11/2022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UBND </a:t>
            </a:r>
            <a:r>
              <a:rPr lang="en-US" alt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Lai Châu phân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ATTP thuộc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ngành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Lai Châu.</a:t>
            </a:r>
            <a:r>
              <a:rPr lang="en-US" alt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1626" name="Group 10">
            <a:extLst>
              <a:ext uri="{FF2B5EF4-FFF2-40B4-BE49-F238E27FC236}">
                <a16:creationId xmlns="" xmlns:a16="http://schemas.microsoft.com/office/drawing/2014/main" id="{27944411-BA07-7540-ABE5-31C2EB5A2EE1}"/>
              </a:ext>
            </a:extLst>
          </p:cNvPr>
          <p:cNvGrpSpPr>
            <a:grpSpLocks/>
          </p:cNvGrpSpPr>
          <p:nvPr/>
        </p:nvGrpSpPr>
        <p:grpSpPr bwMode="auto">
          <a:xfrm>
            <a:off x="287864" y="1905000"/>
            <a:ext cx="1016000" cy="665163"/>
            <a:chOff x="240" y="1920"/>
            <a:chExt cx="480" cy="419"/>
          </a:xfrm>
          <a:solidFill>
            <a:schemeClr val="accent1">
              <a:lumMod val="75000"/>
            </a:schemeClr>
          </a:solidFill>
        </p:grpSpPr>
        <p:grpSp>
          <p:nvGrpSpPr>
            <p:cNvPr id="111627" name="Group 11">
              <a:extLst>
                <a:ext uri="{FF2B5EF4-FFF2-40B4-BE49-F238E27FC236}">
                  <a16:creationId xmlns="" xmlns:a16="http://schemas.microsoft.com/office/drawing/2014/main" id="{3393E94B-83F7-A542-82BE-1FAC6063E36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1920"/>
              <a:ext cx="480" cy="419"/>
              <a:chOff x="3174" y="2656"/>
              <a:chExt cx="1549" cy="1351"/>
            </a:xfrm>
            <a:grpFill/>
          </p:grpSpPr>
          <p:sp>
            <p:nvSpPr>
              <p:cNvPr id="111628" name="AutoShape 12">
                <a:extLst>
                  <a:ext uri="{FF2B5EF4-FFF2-40B4-BE49-F238E27FC236}">
                    <a16:creationId xmlns="" xmlns:a16="http://schemas.microsoft.com/office/drawing/2014/main" id="{2C6E489D-B5E4-F843-AEFF-A90E23D6A7A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altLang="en-US">
                  <a:latin typeface="굴림" panose="020B0600000101010101" pitchFamily="34" charset="-127"/>
                </a:endParaRPr>
              </a:p>
            </p:txBody>
          </p:sp>
          <p:sp>
            <p:nvSpPr>
              <p:cNvPr id="111629" name="AutoShape 13">
                <a:extLst>
                  <a:ext uri="{FF2B5EF4-FFF2-40B4-BE49-F238E27FC236}">
                    <a16:creationId xmlns="" xmlns:a16="http://schemas.microsoft.com/office/drawing/2014/main" id="{95DD9B92-F792-8B44-B8A8-DA147441221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pFill/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altLang="en-US">
                  <a:latin typeface="굴림" panose="020B0600000101010101" pitchFamily="34" charset="-127"/>
                </a:endParaRPr>
              </a:p>
            </p:txBody>
          </p:sp>
          <p:sp>
            <p:nvSpPr>
              <p:cNvPr id="111630" name="AutoShape 14">
                <a:extLst>
                  <a:ext uri="{FF2B5EF4-FFF2-40B4-BE49-F238E27FC236}">
                    <a16:creationId xmlns="" xmlns:a16="http://schemas.microsoft.com/office/drawing/2014/main" id="{AD9E3952-BA64-6B43-A4AE-78F1016D0CD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altLang="en-US">
                  <a:latin typeface="굴림" panose="020B0600000101010101" pitchFamily="34" charset="-127"/>
                </a:endParaRPr>
              </a:p>
            </p:txBody>
          </p:sp>
        </p:grpSp>
        <p:sp>
          <p:nvSpPr>
            <p:cNvPr id="111631" name="Text Box 15">
              <a:extLst>
                <a:ext uri="{FF2B5EF4-FFF2-40B4-BE49-F238E27FC236}">
                  <a16:creationId xmlns="" xmlns:a16="http://schemas.microsoft.com/office/drawing/2014/main" id="{CBEEEA1D-42A1-C249-BA2E-4C45C8FE9F93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409" y="1968"/>
              <a:ext cx="172" cy="33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sp>
        <p:nvSpPr>
          <p:cNvPr id="111632" name="Text Box 16">
            <a:extLst>
              <a:ext uri="{FF2B5EF4-FFF2-40B4-BE49-F238E27FC236}">
                <a16:creationId xmlns="" xmlns:a16="http://schemas.microsoft.com/office/drawing/2014/main" id="{A705C9A0-F44F-2B41-AAC1-958D4B54E8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9913" y="2057400"/>
            <a:ext cx="9829799" cy="400110"/>
          </a:xfrm>
          <a:prstGeom prst="rect">
            <a:avLst/>
          </a:prstGeom>
          <a:solidFill>
            <a:srgbClr val="0070C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en-US" sz="2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sử dụng bộ test nhanh an toàn thực </a:t>
            </a:r>
            <a:r>
              <a:rPr lang="en-US" altLang="en-US" sz="20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phẩm.</a:t>
            </a:r>
            <a:r>
              <a:rPr lang="en-US" altLang="en-US" sz="20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0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1633" name="Group 17">
            <a:extLst>
              <a:ext uri="{FF2B5EF4-FFF2-40B4-BE49-F238E27FC236}">
                <a16:creationId xmlns="" xmlns:a16="http://schemas.microsoft.com/office/drawing/2014/main" id="{F24FA6C1-7E38-C242-8773-F27E14C825E2}"/>
              </a:ext>
            </a:extLst>
          </p:cNvPr>
          <p:cNvGrpSpPr>
            <a:grpSpLocks/>
          </p:cNvGrpSpPr>
          <p:nvPr/>
        </p:nvGrpSpPr>
        <p:grpSpPr bwMode="auto">
          <a:xfrm>
            <a:off x="350053" y="2667000"/>
            <a:ext cx="1016000" cy="665163"/>
            <a:chOff x="240" y="2688"/>
            <a:chExt cx="480" cy="419"/>
          </a:xfrm>
          <a:solidFill>
            <a:srgbClr val="FFFF00"/>
          </a:solidFill>
        </p:grpSpPr>
        <p:grpSp>
          <p:nvGrpSpPr>
            <p:cNvPr id="111634" name="Group 18">
              <a:extLst>
                <a:ext uri="{FF2B5EF4-FFF2-40B4-BE49-F238E27FC236}">
                  <a16:creationId xmlns="" xmlns:a16="http://schemas.microsoft.com/office/drawing/2014/main" id="{C02295E8-0625-E942-B0EB-8761F19489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2688"/>
              <a:ext cx="480" cy="419"/>
              <a:chOff x="1110" y="2656"/>
              <a:chExt cx="1549" cy="1351"/>
            </a:xfrm>
            <a:grpFill/>
          </p:grpSpPr>
          <p:sp>
            <p:nvSpPr>
              <p:cNvPr id="111635" name="AutoShape 19">
                <a:extLst>
                  <a:ext uri="{FF2B5EF4-FFF2-40B4-BE49-F238E27FC236}">
                    <a16:creationId xmlns="" xmlns:a16="http://schemas.microsoft.com/office/drawing/2014/main" id="{847A9763-9EB9-5646-A22D-F68BB9C5552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altLang="en-US">
                  <a:latin typeface="굴림" panose="020B0600000101010101" pitchFamily="34" charset="-127"/>
                </a:endParaRPr>
              </a:p>
            </p:txBody>
          </p:sp>
          <p:sp>
            <p:nvSpPr>
              <p:cNvPr id="111636" name="AutoShape 20">
                <a:extLst>
                  <a:ext uri="{FF2B5EF4-FFF2-40B4-BE49-F238E27FC236}">
                    <a16:creationId xmlns="" xmlns:a16="http://schemas.microsoft.com/office/drawing/2014/main" id="{7FA4B6B6-29EF-184C-9928-D6F911CCB3A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pFill/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altLang="en-US">
                  <a:latin typeface="굴림" panose="020B0600000101010101" pitchFamily="34" charset="-127"/>
                </a:endParaRPr>
              </a:p>
            </p:txBody>
          </p:sp>
          <p:sp>
            <p:nvSpPr>
              <p:cNvPr id="111637" name="AutoShape 21">
                <a:extLst>
                  <a:ext uri="{FF2B5EF4-FFF2-40B4-BE49-F238E27FC236}">
                    <a16:creationId xmlns="" xmlns:a16="http://schemas.microsoft.com/office/drawing/2014/main" id="{AF6DD0BA-FF5D-E54D-89B6-8AC1115E8D0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altLang="en-US">
                  <a:latin typeface="굴림" panose="020B0600000101010101" pitchFamily="34" charset="-127"/>
                </a:endParaRPr>
              </a:p>
            </p:txBody>
          </p:sp>
        </p:grpSp>
        <p:sp>
          <p:nvSpPr>
            <p:cNvPr id="111638" name="Text Box 22">
              <a:extLst>
                <a:ext uri="{FF2B5EF4-FFF2-40B4-BE49-F238E27FC236}">
                  <a16:creationId xmlns="" xmlns:a16="http://schemas.microsoft.com/office/drawing/2014/main" id="{22A1AC3E-541E-F444-AA57-28E1F194F39C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409" y="2736"/>
              <a:ext cx="172" cy="33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</p:grpSp>
      <p:sp>
        <p:nvSpPr>
          <p:cNvPr id="111639" name="Rectangle 23" descr="Canvas">
            <a:extLst>
              <a:ext uri="{FF2B5EF4-FFF2-40B4-BE49-F238E27FC236}">
                <a16:creationId xmlns="" xmlns:a16="http://schemas.microsoft.com/office/drawing/2014/main" id="{87FE1FE4-8086-D243-902F-CD0F27A51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701" y="76200"/>
            <a:ext cx="9829801" cy="8382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rgbClr val="6666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ts val="1000"/>
              </a:spcBef>
              <a:buClr>
                <a:schemeClr val="accent1"/>
              </a:buClr>
              <a:buFont typeface="Wingdings 3" pitchFamily="2" charset="2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692150" indent="-347663" algn="ctr">
              <a:spcBef>
                <a:spcPts val="1000"/>
              </a:spcBef>
              <a:buClr>
                <a:schemeClr val="accent1"/>
              </a:buClr>
              <a:buFont typeface="Wingdings 3" pitchFamily="2" charset="2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987425" indent="-293688" algn="ctr">
              <a:spcBef>
                <a:spcPts val="1000"/>
              </a:spcBef>
              <a:buClr>
                <a:schemeClr val="accent1"/>
              </a:buClr>
              <a:buFont typeface="Wingdings 3" pitchFamily="2" charset="2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281113" indent="-292100" algn="ctr">
              <a:spcBef>
                <a:spcPts val="1000"/>
              </a:spcBef>
              <a:buClr>
                <a:schemeClr val="accent1"/>
              </a:buClr>
              <a:buFont typeface="Wingdings 3" pitchFamily="2" charset="2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1598613" indent="-315913" algn="ctr">
              <a:spcBef>
                <a:spcPts val="1000"/>
              </a:spcBef>
              <a:buClr>
                <a:schemeClr val="accent1"/>
              </a:buClr>
              <a:buFont typeface="Wingdings 3" pitchFamily="2" charset="2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055813" indent="-315913" algn="ctr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2" charset="2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513013" indent="-315913" algn="ctr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2" charset="2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2970213" indent="-315913" algn="ctr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2" charset="2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427413" indent="-315913" algn="ctr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2" charset="2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altLang="en-US" sz="4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NỘI DUNG </a:t>
            </a:r>
          </a:p>
        </p:txBody>
      </p:sp>
      <p:sp>
        <p:nvSpPr>
          <p:cNvPr id="111640" name="Text Box 24">
            <a:extLst>
              <a:ext uri="{FF2B5EF4-FFF2-40B4-BE49-F238E27FC236}">
                <a16:creationId xmlns="" xmlns:a16="http://schemas.microsoft.com/office/drawing/2014/main" id="{8588371E-F3A5-CB45-815B-40DE06B0EB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4703" y="3581400"/>
            <a:ext cx="9829799" cy="461665"/>
          </a:xfrm>
          <a:prstGeom prst="rect">
            <a:avLst/>
          </a:prstGeom>
          <a:solidFill>
            <a:srgbClr val="00B050"/>
          </a:solidFill>
          <a:ln w="9525" algn="ctr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1" hangingPunct="1"/>
            <a:r>
              <a:rPr lang="en-US" altLang="en-US" sz="24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cấp giấy chứng nhận cơ sở đủ điều kiện ATTP</a:t>
            </a:r>
            <a:endParaRPr lang="en-US" alt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1641" name="Group 25">
            <a:extLst>
              <a:ext uri="{FF2B5EF4-FFF2-40B4-BE49-F238E27FC236}">
                <a16:creationId xmlns="" xmlns:a16="http://schemas.microsoft.com/office/drawing/2014/main" id="{3C8065DB-92B0-8546-AEA7-F6447A30E6DC}"/>
              </a:ext>
            </a:extLst>
          </p:cNvPr>
          <p:cNvGrpSpPr>
            <a:grpSpLocks/>
          </p:cNvGrpSpPr>
          <p:nvPr/>
        </p:nvGrpSpPr>
        <p:grpSpPr bwMode="auto">
          <a:xfrm>
            <a:off x="283569" y="3429000"/>
            <a:ext cx="1083673" cy="703906"/>
            <a:chOff x="240" y="2688"/>
            <a:chExt cx="480" cy="419"/>
          </a:xfrm>
          <a:solidFill>
            <a:srgbClr val="00B050"/>
          </a:solidFill>
        </p:grpSpPr>
        <p:grpSp>
          <p:nvGrpSpPr>
            <p:cNvPr id="111642" name="Group 26">
              <a:extLst>
                <a:ext uri="{FF2B5EF4-FFF2-40B4-BE49-F238E27FC236}">
                  <a16:creationId xmlns="" xmlns:a16="http://schemas.microsoft.com/office/drawing/2014/main" id="{F970237C-329B-C342-AD9C-C753CE1345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2688"/>
              <a:ext cx="480" cy="419"/>
              <a:chOff x="1110" y="2656"/>
              <a:chExt cx="1549" cy="1351"/>
            </a:xfrm>
            <a:grpFill/>
          </p:grpSpPr>
          <p:sp>
            <p:nvSpPr>
              <p:cNvPr id="111643" name="AutoShape 27">
                <a:extLst>
                  <a:ext uri="{FF2B5EF4-FFF2-40B4-BE49-F238E27FC236}">
                    <a16:creationId xmlns="" xmlns:a16="http://schemas.microsoft.com/office/drawing/2014/main" id="{134B89AF-F048-DA4E-81D8-A6D9CAD50C7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altLang="en-US">
                  <a:latin typeface="굴림" panose="020B0600000101010101" pitchFamily="34" charset="-127"/>
                </a:endParaRPr>
              </a:p>
            </p:txBody>
          </p:sp>
          <p:sp>
            <p:nvSpPr>
              <p:cNvPr id="111644" name="AutoShape 28">
                <a:extLst>
                  <a:ext uri="{FF2B5EF4-FFF2-40B4-BE49-F238E27FC236}">
                    <a16:creationId xmlns="" xmlns:a16="http://schemas.microsoft.com/office/drawing/2014/main" id="{47BB75E3-AE9F-3349-87C7-353B8422E7C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pFill/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altLang="en-US">
                  <a:latin typeface="굴림" panose="020B0600000101010101" pitchFamily="34" charset="-127"/>
                </a:endParaRPr>
              </a:p>
            </p:txBody>
          </p:sp>
          <p:sp>
            <p:nvSpPr>
              <p:cNvPr id="111645" name="AutoShape 29">
                <a:extLst>
                  <a:ext uri="{FF2B5EF4-FFF2-40B4-BE49-F238E27FC236}">
                    <a16:creationId xmlns="" xmlns:a16="http://schemas.microsoft.com/office/drawing/2014/main" id="{673B8934-FB98-9A4D-9C83-844E43BC550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en-US" altLang="en-US">
                  <a:latin typeface="굴림" panose="020B0600000101010101" pitchFamily="34" charset="-127"/>
                </a:endParaRPr>
              </a:p>
            </p:txBody>
          </p:sp>
        </p:grpSp>
        <p:sp>
          <p:nvSpPr>
            <p:cNvPr id="111646" name="Text Box 30">
              <a:extLst>
                <a:ext uri="{FF2B5EF4-FFF2-40B4-BE49-F238E27FC236}">
                  <a16:creationId xmlns="" xmlns:a16="http://schemas.microsoft.com/office/drawing/2014/main" id="{58A99E51-0591-7445-87BC-4147E928E549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415" y="2736"/>
              <a:ext cx="161" cy="28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</p:txBody>
        </p:sp>
      </p:grpSp>
      <p:sp>
        <p:nvSpPr>
          <p:cNvPr id="37" name="Text Box 24">
            <a:extLst>
              <a:ext uri="{FF2B5EF4-FFF2-40B4-BE49-F238E27FC236}">
                <a16:creationId xmlns="" xmlns:a16="http://schemas.microsoft.com/office/drawing/2014/main" id="{8588371E-F3A5-CB45-815B-40DE06B0EB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1" y="4419600"/>
            <a:ext cx="9829799" cy="46166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/>
            <a:r>
              <a:rPr lang="en-US" altLang="en-US" sz="24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đánh giá kiến thức về ATTP</a:t>
            </a:r>
            <a:endParaRPr lang="en-US" alt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8" name="Group 25">
            <a:extLst>
              <a:ext uri="{FF2B5EF4-FFF2-40B4-BE49-F238E27FC236}">
                <a16:creationId xmlns="" xmlns:a16="http://schemas.microsoft.com/office/drawing/2014/main" id="{3C8065DB-92B0-8546-AEA7-F6447A30E6DC}"/>
              </a:ext>
            </a:extLst>
          </p:cNvPr>
          <p:cNvGrpSpPr>
            <a:grpSpLocks/>
          </p:cNvGrpSpPr>
          <p:nvPr/>
        </p:nvGrpSpPr>
        <p:grpSpPr bwMode="auto">
          <a:xfrm>
            <a:off x="305543" y="5105400"/>
            <a:ext cx="1083673" cy="762001"/>
            <a:chOff x="240" y="2688"/>
            <a:chExt cx="480" cy="419"/>
          </a:xfrm>
          <a:solidFill>
            <a:srgbClr val="00B050"/>
          </a:solidFill>
        </p:grpSpPr>
        <p:grpSp>
          <p:nvGrpSpPr>
            <p:cNvPr id="39" name="Group 26">
              <a:extLst>
                <a:ext uri="{FF2B5EF4-FFF2-40B4-BE49-F238E27FC236}">
                  <a16:creationId xmlns="" xmlns:a16="http://schemas.microsoft.com/office/drawing/2014/main" id="{F970237C-329B-C342-AD9C-C753CE1345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2688"/>
              <a:ext cx="480" cy="419"/>
              <a:chOff x="1110" y="2656"/>
              <a:chExt cx="1549" cy="1351"/>
            </a:xfrm>
            <a:grpFill/>
          </p:grpSpPr>
          <p:sp>
            <p:nvSpPr>
              <p:cNvPr id="41" name="AutoShape 27">
                <a:extLst>
                  <a:ext uri="{FF2B5EF4-FFF2-40B4-BE49-F238E27FC236}">
                    <a16:creationId xmlns="" xmlns:a16="http://schemas.microsoft.com/office/drawing/2014/main" id="{134B89AF-F048-DA4E-81D8-A6D9CAD50C7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ln/>
              <a:ex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/>
                <a:endParaRPr lang="en-US" altLang="en-US">
                  <a:latin typeface="굴림" panose="020B0600000101010101" pitchFamily="34" charset="-127"/>
                </a:endParaRPr>
              </a:p>
            </p:txBody>
          </p:sp>
          <p:sp>
            <p:nvSpPr>
              <p:cNvPr id="42" name="AutoShape 28">
                <a:extLst>
                  <a:ext uri="{FF2B5EF4-FFF2-40B4-BE49-F238E27FC236}">
                    <a16:creationId xmlns="" xmlns:a16="http://schemas.microsoft.com/office/drawing/2014/main" id="{47BB75E3-AE9F-3349-87C7-353B8422E7C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ln>
                <a:headEnd/>
                <a:tailEnd/>
              </a:ln>
              <a:ex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/>
                <a:endParaRPr lang="en-US" altLang="en-US">
                  <a:latin typeface="굴림" panose="020B0600000101010101" pitchFamily="34" charset="-127"/>
                </a:endParaRPr>
              </a:p>
            </p:txBody>
          </p:sp>
          <p:sp>
            <p:nvSpPr>
              <p:cNvPr id="43" name="AutoShape 29">
                <a:extLst>
                  <a:ext uri="{FF2B5EF4-FFF2-40B4-BE49-F238E27FC236}">
                    <a16:creationId xmlns="" xmlns:a16="http://schemas.microsoft.com/office/drawing/2014/main" id="{673B8934-FB98-9A4D-9C83-844E43BC550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ln>
                <a:headEnd/>
                <a:tailEnd/>
              </a:ln>
              <a:ex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/>
                <a:endParaRPr lang="en-US" altLang="en-US">
                  <a:latin typeface="굴림" panose="020B0600000101010101" pitchFamily="34" charset="-127"/>
                </a:endParaRPr>
              </a:p>
            </p:txBody>
          </p:sp>
        </p:grpSp>
        <p:sp>
          <p:nvSpPr>
            <p:cNvPr id="40" name="Text Box 30">
              <a:extLst>
                <a:ext uri="{FF2B5EF4-FFF2-40B4-BE49-F238E27FC236}">
                  <a16:creationId xmlns="" xmlns:a16="http://schemas.microsoft.com/office/drawing/2014/main" id="{58A99E51-0591-7445-87BC-4147E928E549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415" y="2736"/>
              <a:ext cx="161" cy="288"/>
            </a:xfrm>
            <a:prstGeom prst="rect">
              <a:avLst/>
            </a:prstGeom>
            <a:ln/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algn="ctr"/>
              <a:r>
                <a:rPr lang="en-US" altLang="en-US" sz="2800" b="1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endPara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4" name="Text Box 24">
            <a:extLst>
              <a:ext uri="{FF2B5EF4-FFF2-40B4-BE49-F238E27FC236}">
                <a16:creationId xmlns="" xmlns:a16="http://schemas.microsoft.com/office/drawing/2014/main" id="{8588371E-F3A5-CB45-815B-40DE06B0EB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5257800"/>
            <a:ext cx="9829799" cy="46166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/>
            <a:r>
              <a:rPr lang="en-US" altLang="en-US" sz="24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kiểm thực ba bước và lưu mẫu thức ăn</a:t>
            </a:r>
            <a:endParaRPr lang="en-US" alt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5" name="Group 25">
            <a:extLst>
              <a:ext uri="{FF2B5EF4-FFF2-40B4-BE49-F238E27FC236}">
                <a16:creationId xmlns="" xmlns:a16="http://schemas.microsoft.com/office/drawing/2014/main" id="{3C8065DB-92B0-8546-AEA7-F6447A30E6DC}"/>
              </a:ext>
            </a:extLst>
          </p:cNvPr>
          <p:cNvGrpSpPr>
            <a:grpSpLocks/>
          </p:cNvGrpSpPr>
          <p:nvPr/>
        </p:nvGrpSpPr>
        <p:grpSpPr bwMode="auto">
          <a:xfrm>
            <a:off x="347944" y="4267200"/>
            <a:ext cx="1083673" cy="703906"/>
            <a:chOff x="240" y="2688"/>
            <a:chExt cx="480" cy="419"/>
          </a:xfrm>
          <a:solidFill>
            <a:srgbClr val="00B050"/>
          </a:solidFill>
        </p:grpSpPr>
        <p:grpSp>
          <p:nvGrpSpPr>
            <p:cNvPr id="46" name="Group 26">
              <a:extLst>
                <a:ext uri="{FF2B5EF4-FFF2-40B4-BE49-F238E27FC236}">
                  <a16:creationId xmlns="" xmlns:a16="http://schemas.microsoft.com/office/drawing/2014/main" id="{F970237C-329B-C342-AD9C-C753CE1345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2688"/>
              <a:ext cx="480" cy="419"/>
              <a:chOff x="1110" y="2656"/>
              <a:chExt cx="1549" cy="1351"/>
            </a:xfrm>
            <a:grpFill/>
          </p:grpSpPr>
          <p:sp>
            <p:nvSpPr>
              <p:cNvPr id="48" name="AutoShape 27">
                <a:extLst>
                  <a:ext uri="{FF2B5EF4-FFF2-40B4-BE49-F238E27FC236}">
                    <a16:creationId xmlns="" xmlns:a16="http://schemas.microsoft.com/office/drawing/2014/main" id="{134B89AF-F048-DA4E-81D8-A6D9CAD50C7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ln/>
              <a:ex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/>
                <a:endParaRPr lang="en-US" altLang="en-US">
                  <a:latin typeface="굴림" panose="020B0600000101010101" pitchFamily="34" charset="-127"/>
                </a:endParaRPr>
              </a:p>
            </p:txBody>
          </p:sp>
          <p:sp>
            <p:nvSpPr>
              <p:cNvPr id="49" name="AutoShape 28">
                <a:extLst>
                  <a:ext uri="{FF2B5EF4-FFF2-40B4-BE49-F238E27FC236}">
                    <a16:creationId xmlns="" xmlns:a16="http://schemas.microsoft.com/office/drawing/2014/main" id="{47BB75E3-AE9F-3349-87C7-353B8422E7C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ln>
                <a:headEnd/>
                <a:tailEnd/>
              </a:ln>
              <a:ex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/>
                <a:endParaRPr lang="en-US" altLang="en-US">
                  <a:latin typeface="굴림" panose="020B0600000101010101" pitchFamily="34" charset="-127"/>
                </a:endParaRPr>
              </a:p>
            </p:txBody>
          </p:sp>
          <p:sp>
            <p:nvSpPr>
              <p:cNvPr id="50" name="AutoShape 29">
                <a:extLst>
                  <a:ext uri="{FF2B5EF4-FFF2-40B4-BE49-F238E27FC236}">
                    <a16:creationId xmlns="" xmlns:a16="http://schemas.microsoft.com/office/drawing/2014/main" id="{673B8934-FB98-9A4D-9C83-844E43BC550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ln>
                <a:headEnd/>
                <a:tailEnd/>
              </a:ln>
              <a:ex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/>
                <a:endParaRPr lang="en-US" altLang="en-US">
                  <a:latin typeface="굴림" panose="020B0600000101010101" pitchFamily="34" charset="-127"/>
                </a:endParaRPr>
              </a:p>
            </p:txBody>
          </p:sp>
        </p:grpSp>
        <p:sp>
          <p:nvSpPr>
            <p:cNvPr id="47" name="Text Box 30">
              <a:extLst>
                <a:ext uri="{FF2B5EF4-FFF2-40B4-BE49-F238E27FC236}">
                  <a16:creationId xmlns="" xmlns:a16="http://schemas.microsoft.com/office/drawing/2014/main" id="{58A99E51-0591-7445-87BC-4147E928E549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415" y="2736"/>
              <a:ext cx="161" cy="311"/>
            </a:xfrm>
            <a:prstGeom prst="rect">
              <a:avLst/>
            </a:prstGeom>
            <a:ln/>
            <a:ex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algn="ctr"/>
              <a:r>
                <a:rPr lang="en-US" altLang="en-US" sz="2800" b="1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" name="Group 25">
            <a:extLst>
              <a:ext uri="{FF2B5EF4-FFF2-40B4-BE49-F238E27FC236}">
                <a16:creationId xmlns="" xmlns:a16="http://schemas.microsoft.com/office/drawing/2014/main" id="{3C8065DB-92B0-8546-AEA7-F6447A30E6DC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6019799"/>
            <a:ext cx="1083673" cy="762001"/>
            <a:chOff x="240" y="2688"/>
            <a:chExt cx="480" cy="419"/>
          </a:xfrm>
          <a:solidFill>
            <a:srgbClr val="00B050"/>
          </a:solidFill>
        </p:grpSpPr>
        <p:grpSp>
          <p:nvGrpSpPr>
            <p:cNvPr id="52" name="Group 26">
              <a:extLst>
                <a:ext uri="{FF2B5EF4-FFF2-40B4-BE49-F238E27FC236}">
                  <a16:creationId xmlns="" xmlns:a16="http://schemas.microsoft.com/office/drawing/2014/main" id="{F970237C-329B-C342-AD9C-C753CE1345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2688"/>
              <a:ext cx="480" cy="419"/>
              <a:chOff x="1110" y="2656"/>
              <a:chExt cx="1549" cy="1351"/>
            </a:xfrm>
            <a:grpFill/>
          </p:grpSpPr>
          <p:sp>
            <p:nvSpPr>
              <p:cNvPr id="54" name="AutoShape 27">
                <a:extLst>
                  <a:ext uri="{FF2B5EF4-FFF2-40B4-BE49-F238E27FC236}">
                    <a16:creationId xmlns="" xmlns:a16="http://schemas.microsoft.com/office/drawing/2014/main" id="{134B89AF-F048-DA4E-81D8-A6D9CAD50C7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ln/>
              <a:ex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/>
                <a:endParaRPr lang="en-US" altLang="en-US">
                  <a:latin typeface="굴림" panose="020B0600000101010101" pitchFamily="34" charset="-127"/>
                </a:endParaRPr>
              </a:p>
            </p:txBody>
          </p:sp>
          <p:sp>
            <p:nvSpPr>
              <p:cNvPr id="55" name="AutoShape 28">
                <a:extLst>
                  <a:ext uri="{FF2B5EF4-FFF2-40B4-BE49-F238E27FC236}">
                    <a16:creationId xmlns="" xmlns:a16="http://schemas.microsoft.com/office/drawing/2014/main" id="{47BB75E3-AE9F-3349-87C7-353B8422E7C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ln>
                <a:headEnd/>
                <a:tailEnd/>
              </a:ln>
              <a:ex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/>
                <a:endParaRPr lang="en-US" altLang="en-US">
                  <a:latin typeface="굴림" panose="020B0600000101010101" pitchFamily="34" charset="-127"/>
                </a:endParaRPr>
              </a:p>
            </p:txBody>
          </p:sp>
          <p:sp>
            <p:nvSpPr>
              <p:cNvPr id="56" name="AutoShape 29">
                <a:extLst>
                  <a:ext uri="{FF2B5EF4-FFF2-40B4-BE49-F238E27FC236}">
                    <a16:creationId xmlns="" xmlns:a16="http://schemas.microsoft.com/office/drawing/2014/main" id="{673B8934-FB98-9A4D-9C83-844E43BC550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ln>
                <a:headEnd/>
                <a:tailEnd/>
              </a:ln>
              <a:ex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/>
                <a:endParaRPr lang="en-US" altLang="en-US">
                  <a:latin typeface="굴림" panose="020B0600000101010101" pitchFamily="34" charset="-127"/>
                </a:endParaRPr>
              </a:p>
            </p:txBody>
          </p:sp>
        </p:grpSp>
        <p:sp>
          <p:nvSpPr>
            <p:cNvPr id="53" name="Text Box 30">
              <a:extLst>
                <a:ext uri="{FF2B5EF4-FFF2-40B4-BE49-F238E27FC236}">
                  <a16:creationId xmlns="" xmlns:a16="http://schemas.microsoft.com/office/drawing/2014/main" id="{58A99E51-0591-7445-87BC-4147E928E549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415" y="2736"/>
              <a:ext cx="161" cy="288"/>
            </a:xfrm>
            <a:prstGeom prst="rect">
              <a:avLst/>
            </a:prstGeom>
            <a:ln/>
            <a:ex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algn="ctr"/>
              <a:r>
                <a:rPr lang="en-US" altLang="en-US" sz="2800" b="1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7" name="Text Box 24">
            <a:extLst>
              <a:ext uri="{FF2B5EF4-FFF2-40B4-BE49-F238E27FC236}">
                <a16:creationId xmlns="" xmlns:a16="http://schemas.microsoft.com/office/drawing/2014/main" id="{8588371E-F3A5-CB45-815B-40DE06B0EB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6172200"/>
            <a:ext cx="9829799" cy="46166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/>
            <a:r>
              <a:rPr lang="en-US" altLang="en-US" sz="24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phương án phòng chống ngộ độc thực phẩm</a:t>
            </a:r>
            <a:endParaRPr lang="en-US" alt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3309230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116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111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5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"/>
                                        <p:tgtEl>
                                          <p:spTgt spid="111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500"/>
                                        <p:tgtEl>
                                          <p:spTgt spid="111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1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1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500"/>
                                        <p:tgtEl>
                                          <p:spTgt spid="111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500"/>
                                        <p:tgtEl>
                                          <p:spTgt spid="111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1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1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500"/>
                                        <p:tgtEl>
                                          <p:spTgt spid="111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1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1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500"/>
                                        <p:tgtEl>
                                          <p:spTgt spid="111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8" grpId="0" animBg="1"/>
      <p:bldP spid="111625" grpId="0" animBg="1"/>
      <p:bldP spid="111632" grpId="0" animBg="1"/>
      <p:bldP spid="111639" grpId="0" build="p" animBg="1"/>
      <p:bldP spid="111640" grpId="0" animBg="1"/>
      <p:bldP spid="37" grpId="0" animBg="1"/>
      <p:bldP spid="44" grpId="0" animBg="1"/>
      <p:bldP spid="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0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260F406-4D0C-EC41-8031-FF84BB7A9D17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381000"/>
            <a:ext cx="11734800" cy="3581400"/>
          </a:xfrm>
          <a:solidFill>
            <a:schemeClr val="accent1"/>
          </a:solidFill>
        </p:spPr>
        <p:txBody>
          <a:bodyPr rtlCol="0" anchor="b">
            <a:noAutofit/>
          </a:bodyPr>
          <a:lstStyle/>
          <a:p>
            <a:pPr algn="ctr"/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 ĐỊNH CỦA UBND </a:t>
            </a:r>
            <a:r>
              <a:rPr lang="en-US" sz="36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 </a:t>
            </a:r>
            <a:r>
              <a:rPr lang="en-US" sz="3600" b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 CHÂU VỀ 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 CẤP QUẢN LÝ NHÀ NƯỚC VỀ AN TOÀN THỰC PHẨM THUỘC PHẠM VI QUẢN LÝ CỦA NGÀNH Y TẾ TRÊN ĐỊA BÀN </a:t>
            </a:r>
            <a:r>
              <a:rPr lang="en-US" sz="36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 </a:t>
            </a:r>
            <a:r>
              <a:rPr lang="en-US" sz="3600" b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 CHÂU</a:t>
            </a:r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sz="32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32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i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40/2022/QĐ-UBND </a:t>
            </a:r>
            <a:r>
              <a:rPr lang="en-US" sz="3200" i="1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200" i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02/11/2022</a:t>
            </a:r>
            <a:r>
              <a:rPr lang="en-US" sz="32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en-US" sz="32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2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123908" name="Picture 4" descr="C:\Users\LAPTOP Hp\Desktop\images (15).jpg">
            <a:extLst>
              <a:ext uri="{FF2B5EF4-FFF2-40B4-BE49-F238E27FC236}">
                <a16:creationId xmlns="" xmlns:a16="http://schemas.microsoft.com/office/drawing/2014/main" id="{CA3C9222-8F75-A44C-AC89-47F4594B78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412" y="4191000"/>
            <a:ext cx="41148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909" name="Picture 5" descr="C:\Users\LAPTOP Hp\Desktop\tải xuống (5).jpg">
            <a:extLst>
              <a:ext uri="{FF2B5EF4-FFF2-40B4-BE49-F238E27FC236}">
                <a16:creationId xmlns="" xmlns:a16="http://schemas.microsoft.com/office/drawing/2014/main" id="{4673745D-455B-7940-BD93-CFB47F6DB6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188" y="4191000"/>
            <a:ext cx="43434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24101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0"/>
            <a:ext cx="7086600" cy="685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767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9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-76200"/>
            <a:ext cx="6248400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989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0"/>
            <a:ext cx="6400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493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0"/>
            <a:ext cx="6934199" cy="685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254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1363" y="0"/>
            <a:ext cx="70818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193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>
            <a:extLst>
              <a:ext uri="{FF2B5EF4-FFF2-40B4-BE49-F238E27FC236}">
                <a16:creationId xmlns="" xmlns:a16="http://schemas.microsoft.com/office/drawing/2014/main" id="{CA2E8308-D3F4-764E-BEF4-90B200C2B0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72085" y="3124200"/>
            <a:ext cx="11544300" cy="1447800"/>
          </a:xfrm>
        </p:spPr>
        <p:txBody>
          <a:bodyPr anchor="ctr">
            <a:noAutofit/>
          </a:bodyPr>
          <a:lstStyle/>
          <a:p>
            <a:pPr algn="ctr" eaLnBrk="1" hangingPunct="1"/>
            <a:r>
              <a:rPr lang="en-US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TRÂN TRỌNG CẢM ƠN!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15041</TotalTime>
  <Words>133</Words>
  <Application>Microsoft Office PowerPoint</Application>
  <PresentationFormat>Custom</PresentationFormat>
  <Paragraphs>22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 QUYẾT ĐỊNH CỦA UBND TỈNH LAI CHÂU VỀ PHÂN CẤP QUẢN LÝ NHÀ NƯỚC VỀ AN TOÀN THỰC PHẨM THUỘC PHẠM VI QUẢN LÝ CỦA NGÀNH Y TẾ TRÊN ĐỊA BÀN TỈNH LAI CHÂU ( Quyết định số 40/2022/QĐ-UBND ngày 02/11/2022)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TRÂN TRỌNG CẢM ƠN!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GIỚI THIỆU LUẬT AN TOÀN THỰC PHẨM NĂM 2010</dc:title>
  <dc:creator>LeToan</dc:creator>
  <cp:lastModifiedBy>AutoBVT</cp:lastModifiedBy>
  <cp:revision>1064</cp:revision>
  <dcterms:created xsi:type="dcterms:W3CDTF">2010-07-04T08:27:15Z</dcterms:created>
  <dcterms:modified xsi:type="dcterms:W3CDTF">2024-10-30T03:45:33Z</dcterms:modified>
</cp:coreProperties>
</file>